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d585825f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d585825f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d585825f0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d585825f0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d585825f0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dd585825f0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d585825f0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dd585825f0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dd585825f0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dd585825f0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d585825f0_5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dd585825f0_5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dd585825f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dd585825f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dd585825f0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dd585825f0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d585825f0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d585825f0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d585825f0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d585825f0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dd585825f0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dd585825f0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d585825f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d585825f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dd585825f0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dd585825f0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d585825f0_3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dd585825f0_3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dd585825f0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dd585825f0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dd585825f0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dd585825f0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dd585825f0_1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dd585825f0_1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dd585825f0_1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dd585825f0_1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dd585825f0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dd585825f0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dd585825f0_2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dd585825f0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dd585825f0_2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dd585825f0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d585825f0_2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d585825f0_2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dd585825f0_6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dd585825f0_6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dd585825f0_3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dd585825f0_3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d585825f0_3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dd585825f0_3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dd585825f0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dd585825f0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dd585825f0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dd585825f0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Relationship Id="rId4" Type="http://schemas.openxmlformats.org/officeDocument/2006/relationships/image" Target="../media/image23.png"/><Relationship Id="rId5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6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36.png"/><Relationship Id="rId5" Type="http://schemas.openxmlformats.org/officeDocument/2006/relationships/image" Target="../media/image35.png"/><Relationship Id="rId6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1.png"/><Relationship Id="rId6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Relationship Id="rId4" Type="http://schemas.openxmlformats.org/officeDocument/2006/relationships/image" Target="../media/image41.png"/><Relationship Id="rId5" Type="http://schemas.openxmlformats.org/officeDocument/2006/relationships/image" Target="../media/image43.png"/><Relationship Id="rId6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png"/><Relationship Id="rId4" Type="http://schemas.openxmlformats.org/officeDocument/2006/relationships/image" Target="../media/image52.png"/><Relationship Id="rId5" Type="http://schemas.openxmlformats.org/officeDocument/2006/relationships/image" Target="../media/image49.png"/><Relationship Id="rId6" Type="http://schemas.openxmlformats.org/officeDocument/2006/relationships/image" Target="../media/image4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5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314800"/>
            <a:ext cx="8520600" cy="194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latin typeface="Comic Sans MS"/>
                <a:ea typeface="Comic Sans MS"/>
                <a:cs typeface="Comic Sans MS"/>
                <a:sym typeface="Comic Sans MS"/>
              </a:rPr>
              <a:t>TAHOPE 0530</a:t>
            </a:r>
            <a:br>
              <a:rPr b="1" lang="zh-TW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zh-TW">
                <a:latin typeface="Comic Sans MS"/>
                <a:ea typeface="Comic Sans MS"/>
                <a:cs typeface="Comic Sans MS"/>
                <a:sym typeface="Comic Sans MS"/>
              </a:rPr>
              <a:t>Weather Summary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689900" y="3754350"/>
            <a:ext cx="57642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zh-TW" sz="1637">
                <a:latin typeface="Microsoft JhengHei"/>
                <a:ea typeface="Microsoft JhengHei"/>
                <a:cs typeface="Microsoft JhengHei"/>
                <a:sym typeface="Microsoft JhengHei"/>
              </a:rPr>
              <a:t>李茂正、黃詣軒、吳若瑜、余世暘、陳俊宇、廖建泓</a:t>
            </a:r>
            <a:endParaRPr b="1" sz="1637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575" y="1093930"/>
            <a:ext cx="2898950" cy="362369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2"/>
          <p:cNvSpPr txBox="1"/>
          <p:nvPr/>
        </p:nvSpPr>
        <p:spPr>
          <a:xfrm>
            <a:off x="0" y="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solidFill>
                  <a:schemeClr val="dk1"/>
                </a:solidFill>
              </a:rPr>
              <a:t>iQPF預報 5/31 00 - 12Z</a:t>
            </a:r>
            <a:endParaRPr b="1" sz="2300">
              <a:solidFill>
                <a:schemeClr val="dk1"/>
              </a:solidFill>
            </a:endParaRPr>
          </a:p>
        </p:txBody>
      </p:sp>
      <p:sp>
        <p:nvSpPr>
          <p:cNvPr id="134" name="Google Shape;134;p22"/>
          <p:cNvSpPr txBox="1"/>
          <p:nvPr/>
        </p:nvSpPr>
        <p:spPr>
          <a:xfrm>
            <a:off x="1410100" y="632250"/>
            <a:ext cx="52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E69138"/>
                </a:solidFill>
              </a:rPr>
              <a:t>EC</a:t>
            </a:r>
            <a:endParaRPr b="1" sz="1800">
              <a:solidFill>
                <a:srgbClr val="E69138"/>
              </a:solidFill>
            </a:endParaRPr>
          </a:p>
        </p:txBody>
      </p:sp>
      <p:sp>
        <p:nvSpPr>
          <p:cNvPr id="135" name="Google Shape;135;p22"/>
          <p:cNvSpPr txBox="1"/>
          <p:nvPr/>
        </p:nvSpPr>
        <p:spPr>
          <a:xfrm>
            <a:off x="4096950" y="632250"/>
            <a:ext cx="95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E69138"/>
                </a:solidFill>
              </a:rPr>
              <a:t>NCEP</a:t>
            </a:r>
            <a:endParaRPr b="1" sz="1800">
              <a:solidFill>
                <a:srgbClr val="E69138"/>
              </a:solidFill>
            </a:endParaRPr>
          </a:p>
        </p:txBody>
      </p:sp>
      <p:sp>
        <p:nvSpPr>
          <p:cNvPr id="136" name="Google Shape;136;p22"/>
          <p:cNvSpPr txBox="1"/>
          <p:nvPr/>
        </p:nvSpPr>
        <p:spPr>
          <a:xfrm>
            <a:off x="7024100" y="632250"/>
            <a:ext cx="89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E69138"/>
                </a:solidFill>
              </a:rPr>
              <a:t>WRFD</a:t>
            </a:r>
            <a:endParaRPr b="1" sz="1800">
              <a:solidFill>
                <a:srgbClr val="E69138"/>
              </a:solidFill>
            </a:endParaRPr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2525" y="1093938"/>
            <a:ext cx="2898950" cy="362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1475" y="1093944"/>
            <a:ext cx="2898950" cy="3623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2525" y="1093944"/>
            <a:ext cx="2898949" cy="362368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/>
        </p:nvSpPr>
        <p:spPr>
          <a:xfrm>
            <a:off x="0" y="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solidFill>
                  <a:schemeClr val="dk1"/>
                </a:solidFill>
              </a:rPr>
              <a:t>iQPF預報 5/31 12 - 24Z</a:t>
            </a:r>
            <a:endParaRPr b="1" sz="2300">
              <a:solidFill>
                <a:schemeClr val="dk1"/>
              </a:solidFill>
            </a:endParaRPr>
          </a:p>
        </p:txBody>
      </p:sp>
      <p:sp>
        <p:nvSpPr>
          <p:cNvPr id="145" name="Google Shape;145;p23"/>
          <p:cNvSpPr txBox="1"/>
          <p:nvPr/>
        </p:nvSpPr>
        <p:spPr>
          <a:xfrm>
            <a:off x="1410100" y="632250"/>
            <a:ext cx="52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E69138"/>
                </a:solidFill>
              </a:rPr>
              <a:t>EC</a:t>
            </a:r>
            <a:endParaRPr b="1" sz="1800">
              <a:solidFill>
                <a:srgbClr val="E69138"/>
              </a:solidFill>
            </a:endParaRPr>
          </a:p>
        </p:txBody>
      </p:sp>
      <p:sp>
        <p:nvSpPr>
          <p:cNvPr id="146" name="Google Shape;146;p23"/>
          <p:cNvSpPr txBox="1"/>
          <p:nvPr/>
        </p:nvSpPr>
        <p:spPr>
          <a:xfrm>
            <a:off x="4096950" y="632250"/>
            <a:ext cx="95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E69138"/>
                </a:solidFill>
              </a:rPr>
              <a:t>NCEP</a:t>
            </a:r>
            <a:endParaRPr b="1" sz="1800">
              <a:solidFill>
                <a:srgbClr val="E69138"/>
              </a:solidFill>
            </a:endParaRPr>
          </a:p>
        </p:txBody>
      </p:sp>
      <p:sp>
        <p:nvSpPr>
          <p:cNvPr id="147" name="Google Shape;147;p23"/>
          <p:cNvSpPr txBox="1"/>
          <p:nvPr/>
        </p:nvSpPr>
        <p:spPr>
          <a:xfrm>
            <a:off x="7024100" y="632250"/>
            <a:ext cx="89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E69138"/>
                </a:solidFill>
              </a:rPr>
              <a:t>WRFD</a:t>
            </a:r>
            <a:endParaRPr b="1" sz="1800">
              <a:solidFill>
                <a:srgbClr val="E69138"/>
              </a:solidFill>
            </a:endParaRPr>
          </a:p>
        </p:txBody>
      </p:sp>
      <p:pic>
        <p:nvPicPr>
          <p:cNvPr id="148" name="Google Shape;14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575" y="1093950"/>
            <a:ext cx="2898950" cy="362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1475" y="1093944"/>
            <a:ext cx="2898950" cy="3623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1475" y="1093927"/>
            <a:ext cx="2898949" cy="362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2525" y="1093938"/>
            <a:ext cx="2898949" cy="362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575" y="1093930"/>
            <a:ext cx="2898950" cy="362369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4"/>
          <p:cNvSpPr txBox="1"/>
          <p:nvPr/>
        </p:nvSpPr>
        <p:spPr>
          <a:xfrm>
            <a:off x="0" y="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solidFill>
                  <a:schemeClr val="dk1"/>
                </a:solidFill>
              </a:rPr>
              <a:t>iQPF預報 6/1 00 - 12Z</a:t>
            </a:r>
            <a:endParaRPr b="1" sz="2300">
              <a:solidFill>
                <a:schemeClr val="dk1"/>
              </a:solidFill>
            </a:endParaRPr>
          </a:p>
        </p:txBody>
      </p:sp>
      <p:sp>
        <p:nvSpPr>
          <p:cNvPr id="158" name="Google Shape;158;p24"/>
          <p:cNvSpPr txBox="1"/>
          <p:nvPr/>
        </p:nvSpPr>
        <p:spPr>
          <a:xfrm>
            <a:off x="1410100" y="632250"/>
            <a:ext cx="52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E69138"/>
                </a:solidFill>
              </a:rPr>
              <a:t>EC</a:t>
            </a:r>
            <a:endParaRPr b="1" sz="1800">
              <a:solidFill>
                <a:srgbClr val="E69138"/>
              </a:solidFill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4096950" y="632250"/>
            <a:ext cx="95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E69138"/>
                </a:solidFill>
              </a:rPr>
              <a:t>NCEP</a:t>
            </a:r>
            <a:endParaRPr b="1" sz="1800">
              <a:solidFill>
                <a:srgbClr val="E69138"/>
              </a:solidFill>
            </a:endParaRPr>
          </a:p>
        </p:txBody>
      </p:sp>
      <p:sp>
        <p:nvSpPr>
          <p:cNvPr id="160" name="Google Shape;160;p24"/>
          <p:cNvSpPr txBox="1"/>
          <p:nvPr/>
        </p:nvSpPr>
        <p:spPr>
          <a:xfrm>
            <a:off x="7024100" y="632250"/>
            <a:ext cx="89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E69138"/>
                </a:solidFill>
              </a:rPr>
              <a:t>WRFD</a:t>
            </a:r>
            <a:endParaRPr b="1" sz="1800">
              <a:solidFill>
                <a:srgbClr val="E69138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2</a:t>
            </a:r>
            <a:r>
              <a:rPr b="1" lang="zh-TW"/>
              <a:t>. 6/3 - 6/5 鋒面</a:t>
            </a:r>
            <a:endParaRPr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綜觀天氣系統</a:t>
            </a:r>
            <a:endParaRPr b="1"/>
          </a:p>
        </p:txBody>
      </p:sp>
      <p:sp>
        <p:nvSpPr>
          <p:cNvPr id="171" name="Google Shape;171;p26"/>
          <p:cNvSpPr txBox="1"/>
          <p:nvPr/>
        </p:nvSpPr>
        <p:spPr>
          <a:xfrm>
            <a:off x="108100" y="4423225"/>
            <a:ext cx="4504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595959"/>
                </a:solidFill>
              </a:rPr>
              <a:t>Time Period: 6/3 00Z - 6/5 00Z</a:t>
            </a:r>
            <a:r>
              <a:rPr lang="zh-TW" sz="1300">
                <a:solidFill>
                  <a:schemeClr val="dk2"/>
                </a:solidFill>
              </a:rPr>
              <a:t> </a:t>
            </a:r>
            <a:endParaRPr sz="13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595959"/>
                </a:solidFill>
              </a:rPr>
              <a:t>Model Initial Time: 5/29 00Z</a:t>
            </a:r>
            <a:endParaRPr sz="13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/>
          <p:nvPr/>
        </p:nvSpPr>
        <p:spPr>
          <a:xfrm>
            <a:off x="63125" y="73625"/>
            <a:ext cx="1472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/>
              <a:t>地面天氣圖</a:t>
            </a:r>
            <a:endParaRPr b="1" sz="2000"/>
          </a:p>
        </p:txBody>
      </p:sp>
      <p:grpSp>
        <p:nvGrpSpPr>
          <p:cNvPr id="177" name="Google Shape;177;p27"/>
          <p:cNvGrpSpPr/>
          <p:nvPr/>
        </p:nvGrpSpPr>
        <p:grpSpPr>
          <a:xfrm>
            <a:off x="1893324" y="170550"/>
            <a:ext cx="6400917" cy="4802388"/>
            <a:chOff x="1893324" y="170550"/>
            <a:chExt cx="6400917" cy="4802388"/>
          </a:xfrm>
        </p:grpSpPr>
        <p:grpSp>
          <p:nvGrpSpPr>
            <p:cNvPr id="178" name="Google Shape;178;p27"/>
            <p:cNvGrpSpPr/>
            <p:nvPr/>
          </p:nvGrpSpPr>
          <p:grpSpPr>
            <a:xfrm>
              <a:off x="1893324" y="170550"/>
              <a:ext cx="6400917" cy="4802388"/>
              <a:chOff x="1861749" y="73625"/>
              <a:chExt cx="6400917" cy="4802388"/>
            </a:xfrm>
          </p:grpSpPr>
          <p:pic>
            <p:nvPicPr>
              <p:cNvPr id="179" name="Google Shape;179;p2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861749" y="74025"/>
                <a:ext cx="3200517" cy="24003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2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062266" y="73625"/>
                <a:ext cx="3200400" cy="2401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1" name="Google Shape;181;p2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861750" y="2474813"/>
                <a:ext cx="3200400" cy="2401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2" name="Google Shape;182;p27"/>
            <p:cNvSpPr txBox="1"/>
            <p:nvPr/>
          </p:nvSpPr>
          <p:spPr>
            <a:xfrm>
              <a:off x="5732550" y="3071375"/>
              <a:ext cx="2198400" cy="149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700"/>
                <a:t>6</a:t>
              </a:r>
              <a:r>
                <a:rPr b="1" lang="zh-TW" sz="1700"/>
                <a:t>/3</a:t>
              </a:r>
              <a:r>
                <a:rPr lang="zh-TW" sz="1700"/>
                <a:t>: </a:t>
              </a:r>
              <a:r>
                <a:rPr lang="zh-TW" sz="1700"/>
                <a:t>鋒面位於華南</a:t>
              </a:r>
              <a:br>
                <a:rPr lang="zh-TW" sz="1700"/>
              </a:br>
              <a:br>
                <a:rPr lang="zh-TW" sz="1700"/>
              </a:br>
              <a:r>
                <a:rPr b="1" lang="zh-TW" sz="1700"/>
                <a:t>6/4</a:t>
              </a:r>
              <a:r>
                <a:rPr lang="zh-TW" sz="1700"/>
                <a:t>: 鋒面南下 (冷鋒)</a:t>
              </a:r>
              <a:br>
                <a:rPr lang="zh-TW" sz="1700"/>
              </a:br>
              <a:br>
                <a:rPr lang="zh-TW" sz="1700"/>
              </a:br>
              <a:r>
                <a:rPr b="1" lang="zh-TW" sz="1700"/>
                <a:t>6/5</a:t>
              </a:r>
              <a:r>
                <a:rPr lang="zh-TW" sz="1700"/>
                <a:t>: 鋒面南下 (冷鋒)</a:t>
              </a:r>
              <a:endParaRPr sz="170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/>
          <p:nvPr/>
        </p:nvSpPr>
        <p:spPr>
          <a:xfrm>
            <a:off x="0" y="0"/>
            <a:ext cx="1083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/>
              <a:t>6/3 00Z</a:t>
            </a:r>
            <a:endParaRPr b="1" sz="2000"/>
          </a:p>
        </p:txBody>
      </p:sp>
      <p:grpSp>
        <p:nvGrpSpPr>
          <p:cNvPr id="188" name="Google Shape;188;p28"/>
          <p:cNvGrpSpPr/>
          <p:nvPr/>
        </p:nvGrpSpPr>
        <p:grpSpPr>
          <a:xfrm>
            <a:off x="1440000" y="0"/>
            <a:ext cx="6870795" cy="5148002"/>
            <a:chOff x="1366375" y="0"/>
            <a:chExt cx="6870795" cy="5148002"/>
          </a:xfrm>
        </p:grpSpPr>
        <p:pic>
          <p:nvPicPr>
            <p:cNvPr id="189" name="Google Shape;189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66375" y="0"/>
              <a:ext cx="3434400" cy="257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02764" y="0"/>
              <a:ext cx="3434400" cy="257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02770" y="2574002"/>
              <a:ext cx="3434400" cy="257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68000" y="2574000"/>
              <a:ext cx="3434401" cy="2574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3" name="Google Shape;193;p28"/>
          <p:cNvGrpSpPr/>
          <p:nvPr/>
        </p:nvGrpSpPr>
        <p:grpSpPr>
          <a:xfrm>
            <a:off x="713400" y="1120075"/>
            <a:ext cx="8324000" cy="3198375"/>
            <a:chOff x="713400" y="1120075"/>
            <a:chExt cx="8324000" cy="3198375"/>
          </a:xfrm>
        </p:grpSpPr>
        <p:sp>
          <p:nvSpPr>
            <p:cNvPr id="194" name="Google Shape;194;p28"/>
            <p:cNvSpPr txBox="1"/>
            <p:nvPr/>
          </p:nvSpPr>
          <p:spPr>
            <a:xfrm>
              <a:off x="713400" y="1120075"/>
              <a:ext cx="7266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/>
                <a:t>925 hPa</a:t>
              </a:r>
              <a:endParaRPr b="1" sz="2000"/>
            </a:p>
          </p:txBody>
        </p:sp>
        <p:sp>
          <p:nvSpPr>
            <p:cNvPr id="195" name="Google Shape;195;p28"/>
            <p:cNvSpPr txBox="1"/>
            <p:nvPr/>
          </p:nvSpPr>
          <p:spPr>
            <a:xfrm>
              <a:off x="8310800" y="1120075"/>
              <a:ext cx="7266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/>
                <a:t>700</a:t>
              </a:r>
              <a:r>
                <a:rPr b="1" lang="zh-TW" sz="2000"/>
                <a:t>hPa</a:t>
              </a:r>
              <a:endParaRPr b="1" sz="2000"/>
            </a:p>
          </p:txBody>
        </p:sp>
        <p:sp>
          <p:nvSpPr>
            <p:cNvPr id="196" name="Google Shape;196;p28"/>
            <p:cNvSpPr txBox="1"/>
            <p:nvPr/>
          </p:nvSpPr>
          <p:spPr>
            <a:xfrm>
              <a:off x="713400" y="3518050"/>
              <a:ext cx="7266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/>
                <a:t>200</a:t>
              </a:r>
              <a:r>
                <a:rPr b="1" lang="zh-TW" sz="2000"/>
                <a:t> hPa</a:t>
              </a:r>
              <a:endParaRPr b="1" sz="2000"/>
            </a:p>
          </p:txBody>
        </p:sp>
        <p:sp>
          <p:nvSpPr>
            <p:cNvPr id="197" name="Google Shape;197;p28"/>
            <p:cNvSpPr txBox="1"/>
            <p:nvPr/>
          </p:nvSpPr>
          <p:spPr>
            <a:xfrm>
              <a:off x="8310800" y="3518050"/>
              <a:ext cx="7266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/>
                <a:t>500</a:t>
              </a:r>
              <a:r>
                <a:rPr b="1" lang="zh-TW" sz="2000"/>
                <a:t> hPa</a:t>
              </a:r>
              <a:endParaRPr b="1" sz="200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0000" y="0"/>
            <a:ext cx="3434400" cy="25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9"/>
          <p:cNvSpPr txBox="1"/>
          <p:nvPr/>
        </p:nvSpPr>
        <p:spPr>
          <a:xfrm>
            <a:off x="0" y="0"/>
            <a:ext cx="1083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/>
              <a:t>6/4 00Z</a:t>
            </a:r>
            <a:endParaRPr b="1" sz="2000"/>
          </a:p>
        </p:txBody>
      </p:sp>
      <p:pic>
        <p:nvPicPr>
          <p:cNvPr id="204" name="Google Shape;20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8000" y="0"/>
            <a:ext cx="3434400" cy="25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8000" y="2574000"/>
            <a:ext cx="3434400" cy="25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40000" y="2574000"/>
            <a:ext cx="3434401" cy="257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" name="Google Shape;207;p29"/>
          <p:cNvGrpSpPr/>
          <p:nvPr/>
        </p:nvGrpSpPr>
        <p:grpSpPr>
          <a:xfrm>
            <a:off x="713400" y="1120075"/>
            <a:ext cx="8324000" cy="3198375"/>
            <a:chOff x="713400" y="1120075"/>
            <a:chExt cx="8324000" cy="3198375"/>
          </a:xfrm>
        </p:grpSpPr>
        <p:sp>
          <p:nvSpPr>
            <p:cNvPr id="208" name="Google Shape;208;p29"/>
            <p:cNvSpPr txBox="1"/>
            <p:nvPr/>
          </p:nvSpPr>
          <p:spPr>
            <a:xfrm>
              <a:off x="713400" y="1120075"/>
              <a:ext cx="7266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/>
                <a:t>925 hPa</a:t>
              </a:r>
              <a:endParaRPr b="1" sz="2000"/>
            </a:p>
          </p:txBody>
        </p:sp>
        <p:sp>
          <p:nvSpPr>
            <p:cNvPr id="209" name="Google Shape;209;p29"/>
            <p:cNvSpPr txBox="1"/>
            <p:nvPr/>
          </p:nvSpPr>
          <p:spPr>
            <a:xfrm>
              <a:off x="8310800" y="1120075"/>
              <a:ext cx="7266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/>
                <a:t>700hPa</a:t>
              </a:r>
              <a:endParaRPr b="1" sz="2000"/>
            </a:p>
          </p:txBody>
        </p:sp>
        <p:sp>
          <p:nvSpPr>
            <p:cNvPr id="210" name="Google Shape;210;p29"/>
            <p:cNvSpPr txBox="1"/>
            <p:nvPr/>
          </p:nvSpPr>
          <p:spPr>
            <a:xfrm>
              <a:off x="713400" y="3518050"/>
              <a:ext cx="7266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/>
                <a:t>200 hPa</a:t>
              </a:r>
              <a:endParaRPr b="1" sz="2000"/>
            </a:p>
          </p:txBody>
        </p:sp>
        <p:sp>
          <p:nvSpPr>
            <p:cNvPr id="211" name="Google Shape;211;p29"/>
            <p:cNvSpPr txBox="1"/>
            <p:nvPr/>
          </p:nvSpPr>
          <p:spPr>
            <a:xfrm>
              <a:off x="8310800" y="3518050"/>
              <a:ext cx="7266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/>
                <a:t>500 hPa</a:t>
              </a:r>
              <a:endParaRPr b="1" sz="2000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/>
          <p:nvPr/>
        </p:nvSpPr>
        <p:spPr>
          <a:xfrm>
            <a:off x="0" y="0"/>
            <a:ext cx="1083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/>
              <a:t>6/5 00Z</a:t>
            </a:r>
            <a:endParaRPr b="1" sz="2000"/>
          </a:p>
        </p:txBody>
      </p:sp>
      <p:pic>
        <p:nvPicPr>
          <p:cNvPr id="217" name="Google Shape;21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0000" y="0"/>
            <a:ext cx="3434400" cy="25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8000" y="0"/>
            <a:ext cx="3434400" cy="25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8000" y="2574000"/>
            <a:ext cx="3434400" cy="25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40000" y="2574000"/>
            <a:ext cx="3434401" cy="257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" name="Google Shape;221;p30"/>
          <p:cNvGrpSpPr/>
          <p:nvPr/>
        </p:nvGrpSpPr>
        <p:grpSpPr>
          <a:xfrm>
            <a:off x="713400" y="1120075"/>
            <a:ext cx="8324000" cy="3198375"/>
            <a:chOff x="713400" y="1120075"/>
            <a:chExt cx="8324000" cy="3198375"/>
          </a:xfrm>
        </p:grpSpPr>
        <p:sp>
          <p:nvSpPr>
            <p:cNvPr id="222" name="Google Shape;222;p30"/>
            <p:cNvSpPr txBox="1"/>
            <p:nvPr/>
          </p:nvSpPr>
          <p:spPr>
            <a:xfrm>
              <a:off x="713400" y="1120075"/>
              <a:ext cx="7266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/>
                <a:t>925 hPa</a:t>
              </a:r>
              <a:endParaRPr b="1" sz="2000"/>
            </a:p>
          </p:txBody>
        </p:sp>
        <p:sp>
          <p:nvSpPr>
            <p:cNvPr id="223" name="Google Shape;223;p30"/>
            <p:cNvSpPr txBox="1"/>
            <p:nvPr/>
          </p:nvSpPr>
          <p:spPr>
            <a:xfrm>
              <a:off x="8310800" y="1120075"/>
              <a:ext cx="7266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/>
                <a:t>700hPa</a:t>
              </a:r>
              <a:endParaRPr b="1" sz="2000"/>
            </a:p>
          </p:txBody>
        </p:sp>
        <p:sp>
          <p:nvSpPr>
            <p:cNvPr id="224" name="Google Shape;224;p30"/>
            <p:cNvSpPr txBox="1"/>
            <p:nvPr/>
          </p:nvSpPr>
          <p:spPr>
            <a:xfrm>
              <a:off x="713400" y="3518050"/>
              <a:ext cx="7266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/>
                <a:t>200 hPa</a:t>
              </a:r>
              <a:endParaRPr b="1" sz="2000"/>
            </a:p>
          </p:txBody>
        </p:sp>
        <p:sp>
          <p:nvSpPr>
            <p:cNvPr id="225" name="Google Shape;225;p30"/>
            <p:cNvSpPr txBox="1"/>
            <p:nvPr/>
          </p:nvSpPr>
          <p:spPr>
            <a:xfrm>
              <a:off x="8310800" y="3518050"/>
              <a:ext cx="7266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000"/>
                <a:t>500 hPa</a:t>
              </a:r>
              <a:endParaRPr b="1" sz="200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/>
              <a:t>6/3 低層水氣通量</a:t>
            </a:r>
            <a:endParaRPr b="1" sz="1800"/>
          </a:p>
        </p:txBody>
      </p:sp>
      <p:pic>
        <p:nvPicPr>
          <p:cNvPr id="231" name="Google Shape;23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600" y="460800"/>
            <a:ext cx="7837200" cy="468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Outline</a:t>
            </a:r>
            <a:endParaRPr b="1"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964700"/>
            <a:ext cx="8520600" cy="1214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zh-TW"/>
              <a:t>5/30 - 6/1 鋒面 - </a:t>
            </a:r>
            <a:r>
              <a:rPr b="1" lang="zh-TW">
                <a:solidFill>
                  <a:srgbClr val="666666"/>
                </a:solidFill>
              </a:rPr>
              <a:t>iQPF校驗及預報</a:t>
            </a:r>
            <a:br>
              <a:rPr b="1" lang="zh-TW" sz="1000"/>
            </a:br>
            <a:endParaRPr b="1" sz="10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zh-TW"/>
              <a:t>6/3 - 6/5 鋒面</a:t>
            </a:r>
            <a:endParaRPr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/>
              <a:t>6/4 </a:t>
            </a:r>
            <a:r>
              <a:rPr b="1" lang="zh-TW" sz="1800"/>
              <a:t>低層水氣通量</a:t>
            </a:r>
            <a:endParaRPr b="1" sz="1800"/>
          </a:p>
        </p:txBody>
      </p:sp>
      <p:pic>
        <p:nvPicPr>
          <p:cNvPr id="237" name="Google Shape;23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600" y="460800"/>
            <a:ext cx="7837200" cy="468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713" y="461700"/>
            <a:ext cx="7838569" cy="468180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3"/>
          <p:cNvSpPr txBox="1"/>
          <p:nvPr/>
        </p:nvSpPr>
        <p:spPr>
          <a:xfrm>
            <a:off x="0" y="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/>
              <a:t>6/5 低層水氣通量</a:t>
            </a:r>
            <a:endParaRPr b="1" sz="1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EC、NCEP比較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49" name="Google Shape;249;p34"/>
          <p:cNvSpPr txBox="1"/>
          <p:nvPr/>
        </p:nvSpPr>
        <p:spPr>
          <a:xfrm>
            <a:off x="108100" y="4423225"/>
            <a:ext cx="4504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595959"/>
                </a:solidFill>
              </a:rPr>
              <a:t>Time Period: 6/3 00Z - 6/5 00Z</a:t>
            </a:r>
            <a:endParaRPr sz="13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595959"/>
                </a:solidFill>
              </a:rPr>
              <a:t>Model Initial Time: 5/29 00Z</a:t>
            </a:r>
            <a:endParaRPr sz="13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/>
          <p:nvPr/>
        </p:nvSpPr>
        <p:spPr>
          <a:xfrm>
            <a:off x="0" y="0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/>
              <a:t>6</a:t>
            </a:r>
            <a:r>
              <a:rPr b="1" lang="zh-TW" sz="2800">
                <a:solidFill>
                  <a:srgbClr val="000000"/>
                </a:solidFill>
              </a:rPr>
              <a:t>/</a:t>
            </a:r>
            <a:r>
              <a:rPr b="1" lang="zh-TW" sz="2800"/>
              <a:t>3</a:t>
            </a:r>
            <a:r>
              <a:rPr b="1" lang="zh-TW" sz="2800">
                <a:solidFill>
                  <a:srgbClr val="000000"/>
                </a:solidFill>
              </a:rPr>
              <a:t> 00Z</a:t>
            </a:r>
            <a:endParaRPr b="1" sz="2800">
              <a:solidFill>
                <a:srgbClr val="000000"/>
              </a:solidFill>
            </a:endParaRPr>
          </a:p>
        </p:txBody>
      </p:sp>
      <p:sp>
        <p:nvSpPr>
          <p:cNvPr id="255" name="Google Shape;255;p35"/>
          <p:cNvSpPr txBox="1"/>
          <p:nvPr/>
        </p:nvSpPr>
        <p:spPr>
          <a:xfrm>
            <a:off x="203275" y="883825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850hPa</a:t>
            </a:r>
            <a:endParaRPr sz="1900"/>
          </a:p>
        </p:txBody>
      </p:sp>
      <p:sp>
        <p:nvSpPr>
          <p:cNvPr id="256" name="Google Shape;256;p35"/>
          <p:cNvSpPr txBox="1"/>
          <p:nvPr/>
        </p:nvSpPr>
        <p:spPr>
          <a:xfrm>
            <a:off x="215500" y="1285700"/>
            <a:ext cx="186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rgbClr val="000000"/>
                </a:solidFill>
              </a:rPr>
              <a:t>風速</a:t>
            </a:r>
            <a:endParaRPr/>
          </a:p>
        </p:txBody>
      </p:sp>
      <p:sp>
        <p:nvSpPr>
          <p:cNvPr id="257" name="Google Shape;257;p35"/>
          <p:cNvSpPr txBox="1"/>
          <p:nvPr/>
        </p:nvSpPr>
        <p:spPr>
          <a:xfrm>
            <a:off x="203275" y="3353700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500hPa</a:t>
            </a:r>
            <a:endParaRPr sz="1900"/>
          </a:p>
        </p:txBody>
      </p:sp>
      <p:sp>
        <p:nvSpPr>
          <p:cNvPr id="258" name="Google Shape;258;p35"/>
          <p:cNvSpPr txBox="1"/>
          <p:nvPr/>
        </p:nvSpPr>
        <p:spPr>
          <a:xfrm>
            <a:off x="215500" y="3784600"/>
            <a:ext cx="186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rgbClr val="000000"/>
                </a:solidFill>
              </a:rPr>
              <a:t>重力位高度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5"/>
          <p:cNvSpPr txBox="1"/>
          <p:nvPr/>
        </p:nvSpPr>
        <p:spPr>
          <a:xfrm>
            <a:off x="36172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NCEP</a:t>
            </a:r>
            <a:endParaRPr b="1"/>
          </a:p>
        </p:txBody>
      </p:sp>
      <p:sp>
        <p:nvSpPr>
          <p:cNvPr id="260" name="Google Shape;260;p35"/>
          <p:cNvSpPr txBox="1"/>
          <p:nvPr/>
        </p:nvSpPr>
        <p:spPr>
          <a:xfrm>
            <a:off x="70054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EC</a:t>
            </a:r>
            <a:endParaRPr b="1"/>
          </a:p>
        </p:txBody>
      </p:sp>
      <p:pic>
        <p:nvPicPr>
          <p:cNvPr id="261" name="Google Shape;26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7600" y="27000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000" y="27000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00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76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35"/>
          <p:cNvGrpSpPr/>
          <p:nvPr/>
        </p:nvGrpSpPr>
        <p:grpSpPr>
          <a:xfrm>
            <a:off x="4644044" y="4667957"/>
            <a:ext cx="148668" cy="326365"/>
            <a:chOff x="4578227" y="4509645"/>
            <a:chExt cx="224100" cy="542405"/>
          </a:xfrm>
        </p:grpSpPr>
        <p:sp>
          <p:nvSpPr>
            <p:cNvPr id="266" name="Google Shape;266;p35"/>
            <p:cNvSpPr/>
            <p:nvPr/>
          </p:nvSpPr>
          <p:spPr>
            <a:xfrm>
              <a:off x="4578227" y="4728945"/>
              <a:ext cx="224100" cy="154200"/>
            </a:xfrm>
            <a:prstGeom prst="ellipse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67" name="Google Shape;267;p35"/>
            <p:cNvCxnSpPr>
              <a:stCxn id="266" idx="2"/>
            </p:cNvCxnSpPr>
            <p:nvPr/>
          </p:nvCxnSpPr>
          <p:spPr>
            <a:xfrm flipH="1" rot="10800000">
              <a:off x="4578227" y="4509645"/>
              <a:ext cx="162000" cy="2964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8" name="Google Shape;268;p35"/>
            <p:cNvCxnSpPr/>
            <p:nvPr/>
          </p:nvCxnSpPr>
          <p:spPr>
            <a:xfrm flipH="1" rot="10800000">
              <a:off x="4663125" y="4806050"/>
              <a:ext cx="139200" cy="2460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69" name="Google Shape;269;p35"/>
          <p:cNvSpPr/>
          <p:nvPr/>
        </p:nvSpPr>
        <p:spPr>
          <a:xfrm>
            <a:off x="6127481" y="4173735"/>
            <a:ext cx="2733175" cy="897725"/>
          </a:xfrm>
          <a:custGeom>
            <a:rect b="b" l="l" r="r" t="t"/>
            <a:pathLst>
              <a:path extrusionOk="0" h="35909" w="109327">
                <a:moveTo>
                  <a:pt x="109327" y="179"/>
                </a:moveTo>
                <a:cubicBezTo>
                  <a:pt x="103901" y="2891"/>
                  <a:pt x="97346" y="5110"/>
                  <a:pt x="91462" y="3637"/>
                </a:cubicBezTo>
                <a:cubicBezTo>
                  <a:pt x="87926" y="2752"/>
                  <a:pt x="84662" y="-535"/>
                  <a:pt x="81088" y="179"/>
                </a:cubicBezTo>
                <a:cubicBezTo>
                  <a:pt x="66063" y="3182"/>
                  <a:pt x="50882" y="6518"/>
                  <a:pt x="35560" y="6518"/>
                </a:cubicBezTo>
                <a:cubicBezTo>
                  <a:pt x="28068" y="6518"/>
                  <a:pt x="20577" y="6518"/>
                  <a:pt x="13085" y="6518"/>
                </a:cubicBezTo>
                <a:cubicBezTo>
                  <a:pt x="8704" y="6518"/>
                  <a:pt x="2836" y="6331"/>
                  <a:pt x="406" y="9976"/>
                </a:cubicBezTo>
                <a:cubicBezTo>
                  <a:pt x="-406" y="11193"/>
                  <a:pt x="1101" y="12976"/>
                  <a:pt x="2135" y="14010"/>
                </a:cubicBezTo>
                <a:cubicBezTo>
                  <a:pt x="5982" y="17857"/>
                  <a:pt x="7924" y="24393"/>
                  <a:pt x="13085" y="26112"/>
                </a:cubicBezTo>
                <a:cubicBezTo>
                  <a:pt x="21343" y="28863"/>
                  <a:pt x="37289" y="27205"/>
                  <a:pt x="37289" y="35909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70" name="Google Shape;270;p35"/>
          <p:cNvSpPr/>
          <p:nvPr/>
        </p:nvSpPr>
        <p:spPr>
          <a:xfrm>
            <a:off x="2886470" y="4069853"/>
            <a:ext cx="2588400" cy="1016025"/>
          </a:xfrm>
          <a:custGeom>
            <a:rect b="b" l="l" r="r" t="t"/>
            <a:pathLst>
              <a:path extrusionOk="0" h="40641" w="103536">
                <a:moveTo>
                  <a:pt x="103536" y="3757"/>
                </a:moveTo>
                <a:cubicBezTo>
                  <a:pt x="96233" y="3757"/>
                  <a:pt x="88563" y="6646"/>
                  <a:pt x="81636" y="4334"/>
                </a:cubicBezTo>
                <a:cubicBezTo>
                  <a:pt x="76023" y="2461"/>
                  <a:pt x="70150" y="-860"/>
                  <a:pt x="64347" y="300"/>
                </a:cubicBezTo>
                <a:cubicBezTo>
                  <a:pt x="55071" y="2154"/>
                  <a:pt x="47591" y="9529"/>
                  <a:pt x="38414" y="11826"/>
                </a:cubicBezTo>
                <a:cubicBezTo>
                  <a:pt x="27114" y="14655"/>
                  <a:pt x="12642" y="11650"/>
                  <a:pt x="4412" y="19894"/>
                </a:cubicBezTo>
                <a:cubicBezTo>
                  <a:pt x="3869" y="20438"/>
                  <a:pt x="4412" y="22967"/>
                  <a:pt x="4412" y="22199"/>
                </a:cubicBezTo>
                <a:cubicBezTo>
                  <a:pt x="4412" y="20459"/>
                  <a:pt x="5066" y="18242"/>
                  <a:pt x="3836" y="17012"/>
                </a:cubicBezTo>
                <a:cubicBezTo>
                  <a:pt x="2478" y="15654"/>
                  <a:pt x="-980" y="20265"/>
                  <a:pt x="378" y="21623"/>
                </a:cubicBezTo>
                <a:cubicBezTo>
                  <a:pt x="3430" y="24675"/>
                  <a:pt x="8385" y="27598"/>
                  <a:pt x="12480" y="26233"/>
                </a:cubicBezTo>
                <a:cubicBezTo>
                  <a:pt x="15663" y="25172"/>
                  <a:pt x="19906" y="21555"/>
                  <a:pt x="22277" y="23928"/>
                </a:cubicBezTo>
                <a:cubicBezTo>
                  <a:pt x="24332" y="25985"/>
                  <a:pt x="18706" y="30960"/>
                  <a:pt x="21125" y="32573"/>
                </a:cubicBezTo>
                <a:cubicBezTo>
                  <a:pt x="21764" y="32999"/>
                  <a:pt x="22662" y="32573"/>
                  <a:pt x="23430" y="32573"/>
                </a:cubicBezTo>
                <a:cubicBezTo>
                  <a:pt x="26412" y="32573"/>
                  <a:pt x="29245" y="29323"/>
                  <a:pt x="32074" y="30267"/>
                </a:cubicBezTo>
                <a:cubicBezTo>
                  <a:pt x="33803" y="30844"/>
                  <a:pt x="35745" y="33007"/>
                  <a:pt x="37261" y="31996"/>
                </a:cubicBezTo>
                <a:cubicBezTo>
                  <a:pt x="42480" y="28517"/>
                  <a:pt x="45584" y="18373"/>
                  <a:pt x="51669" y="19894"/>
                </a:cubicBezTo>
                <a:cubicBezTo>
                  <a:pt x="55415" y="20830"/>
                  <a:pt x="52657" y="28207"/>
                  <a:pt x="50516" y="31420"/>
                </a:cubicBezTo>
                <a:cubicBezTo>
                  <a:pt x="48943" y="33780"/>
                  <a:pt x="43920" y="32763"/>
                  <a:pt x="43024" y="35454"/>
                </a:cubicBezTo>
                <a:cubicBezTo>
                  <a:pt x="42448" y="37183"/>
                  <a:pt x="43465" y="39351"/>
                  <a:pt x="44753" y="40641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71" name="Google Shape;271;p35"/>
          <p:cNvSpPr/>
          <p:nvPr/>
        </p:nvSpPr>
        <p:spPr>
          <a:xfrm>
            <a:off x="3778025" y="1252275"/>
            <a:ext cx="650900" cy="396200"/>
          </a:xfrm>
          <a:custGeom>
            <a:rect b="b" l="l" r="r" t="t"/>
            <a:pathLst>
              <a:path extrusionOk="0" h="15848" w="26036">
                <a:moveTo>
                  <a:pt x="0" y="15848"/>
                </a:moveTo>
                <a:cubicBezTo>
                  <a:pt x="6539" y="13233"/>
                  <a:pt x="10375" y="6170"/>
                  <a:pt x="16414" y="2547"/>
                </a:cubicBezTo>
                <a:cubicBezTo>
                  <a:pt x="19259" y="840"/>
                  <a:pt x="23690" y="2346"/>
                  <a:pt x="26036" y="0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grpSp>
        <p:nvGrpSpPr>
          <p:cNvPr id="272" name="Google Shape;272;p35"/>
          <p:cNvGrpSpPr/>
          <p:nvPr/>
        </p:nvGrpSpPr>
        <p:grpSpPr>
          <a:xfrm>
            <a:off x="4673146" y="2203754"/>
            <a:ext cx="148668" cy="326365"/>
            <a:chOff x="4578227" y="4509645"/>
            <a:chExt cx="224100" cy="542405"/>
          </a:xfrm>
        </p:grpSpPr>
        <p:sp>
          <p:nvSpPr>
            <p:cNvPr id="273" name="Google Shape;273;p35"/>
            <p:cNvSpPr/>
            <p:nvPr/>
          </p:nvSpPr>
          <p:spPr>
            <a:xfrm>
              <a:off x="4578227" y="4728945"/>
              <a:ext cx="224100" cy="154200"/>
            </a:xfrm>
            <a:prstGeom prst="ellipse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74" name="Google Shape;274;p35"/>
            <p:cNvCxnSpPr>
              <a:stCxn id="273" idx="2"/>
            </p:cNvCxnSpPr>
            <p:nvPr/>
          </p:nvCxnSpPr>
          <p:spPr>
            <a:xfrm flipH="1" rot="10800000">
              <a:off x="4578227" y="4509645"/>
              <a:ext cx="162000" cy="2964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5" name="Google Shape;275;p35"/>
            <p:cNvCxnSpPr/>
            <p:nvPr/>
          </p:nvCxnSpPr>
          <p:spPr>
            <a:xfrm flipH="1" rot="10800000">
              <a:off x="4663125" y="4806050"/>
              <a:ext cx="139200" cy="2460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76" name="Google Shape;276;p35"/>
          <p:cNvSpPr/>
          <p:nvPr/>
        </p:nvSpPr>
        <p:spPr>
          <a:xfrm>
            <a:off x="7032525" y="1447110"/>
            <a:ext cx="813600" cy="130625"/>
          </a:xfrm>
          <a:custGeom>
            <a:rect b="b" l="l" r="r" t="t"/>
            <a:pathLst>
              <a:path extrusionOk="0" h="5225" w="32544">
                <a:moveTo>
                  <a:pt x="32544" y="4093"/>
                </a:moveTo>
                <a:cubicBezTo>
                  <a:pt x="27191" y="4093"/>
                  <a:pt x="22261" y="-749"/>
                  <a:pt x="16980" y="131"/>
                </a:cubicBezTo>
                <a:cubicBezTo>
                  <a:pt x="11151" y="1102"/>
                  <a:pt x="5909" y="5225"/>
                  <a:pt x="0" y="5225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77" name="Google Shape;277;p35"/>
          <p:cNvSpPr/>
          <p:nvPr/>
        </p:nvSpPr>
        <p:spPr>
          <a:xfrm>
            <a:off x="3112975" y="3318075"/>
            <a:ext cx="919818" cy="615596"/>
          </a:xfrm>
          <a:custGeom>
            <a:rect b="b" l="l" r="r" t="t"/>
            <a:pathLst>
              <a:path extrusionOk="0" h="21791" w="31696">
                <a:moveTo>
                  <a:pt x="31696" y="0"/>
                </a:moveTo>
                <a:cubicBezTo>
                  <a:pt x="19533" y="4054"/>
                  <a:pt x="11468" y="16057"/>
                  <a:pt x="0" y="21791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8" name="Google Shape;278;p35"/>
          <p:cNvSpPr/>
          <p:nvPr/>
        </p:nvSpPr>
        <p:spPr>
          <a:xfrm>
            <a:off x="6402850" y="3325225"/>
            <a:ext cx="990500" cy="544775"/>
          </a:xfrm>
          <a:custGeom>
            <a:rect b="b" l="l" r="r" t="t"/>
            <a:pathLst>
              <a:path extrusionOk="0" h="21791" w="39620">
                <a:moveTo>
                  <a:pt x="39620" y="0"/>
                </a:moveTo>
                <a:cubicBezTo>
                  <a:pt x="24998" y="3656"/>
                  <a:pt x="14622" y="18135"/>
                  <a:pt x="0" y="21791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6"/>
          <p:cNvSpPr txBox="1"/>
          <p:nvPr/>
        </p:nvSpPr>
        <p:spPr>
          <a:xfrm>
            <a:off x="0" y="0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/>
              <a:t>6</a:t>
            </a:r>
            <a:r>
              <a:rPr b="1" lang="zh-TW" sz="2800">
                <a:solidFill>
                  <a:srgbClr val="000000"/>
                </a:solidFill>
              </a:rPr>
              <a:t>/</a:t>
            </a:r>
            <a:r>
              <a:rPr b="1" lang="zh-TW" sz="2800"/>
              <a:t>4</a:t>
            </a:r>
            <a:r>
              <a:rPr b="1" lang="zh-TW" sz="2800">
                <a:solidFill>
                  <a:srgbClr val="000000"/>
                </a:solidFill>
              </a:rPr>
              <a:t> 00Z</a:t>
            </a:r>
            <a:endParaRPr b="1" sz="2800">
              <a:solidFill>
                <a:srgbClr val="000000"/>
              </a:solidFill>
            </a:endParaRPr>
          </a:p>
        </p:txBody>
      </p:sp>
      <p:sp>
        <p:nvSpPr>
          <p:cNvPr id="284" name="Google Shape;284;p36"/>
          <p:cNvSpPr txBox="1"/>
          <p:nvPr/>
        </p:nvSpPr>
        <p:spPr>
          <a:xfrm>
            <a:off x="203275" y="883825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850hPa</a:t>
            </a:r>
            <a:endParaRPr sz="1900"/>
          </a:p>
        </p:txBody>
      </p:sp>
      <p:sp>
        <p:nvSpPr>
          <p:cNvPr id="285" name="Google Shape;285;p36"/>
          <p:cNvSpPr txBox="1"/>
          <p:nvPr/>
        </p:nvSpPr>
        <p:spPr>
          <a:xfrm>
            <a:off x="215500" y="1285700"/>
            <a:ext cx="186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rgbClr val="000000"/>
                </a:solidFill>
              </a:rPr>
              <a:t>風速</a:t>
            </a:r>
            <a:endParaRPr/>
          </a:p>
        </p:txBody>
      </p:sp>
      <p:sp>
        <p:nvSpPr>
          <p:cNvPr id="286" name="Google Shape;286;p36"/>
          <p:cNvSpPr txBox="1"/>
          <p:nvPr/>
        </p:nvSpPr>
        <p:spPr>
          <a:xfrm>
            <a:off x="203275" y="3353700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500hPa</a:t>
            </a:r>
            <a:endParaRPr sz="1900"/>
          </a:p>
        </p:txBody>
      </p:sp>
      <p:sp>
        <p:nvSpPr>
          <p:cNvPr id="287" name="Google Shape;287;p36"/>
          <p:cNvSpPr txBox="1"/>
          <p:nvPr/>
        </p:nvSpPr>
        <p:spPr>
          <a:xfrm>
            <a:off x="215500" y="3784600"/>
            <a:ext cx="186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rgbClr val="000000"/>
                </a:solidFill>
              </a:rPr>
              <a:t>重力位高度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6"/>
          <p:cNvSpPr txBox="1"/>
          <p:nvPr/>
        </p:nvSpPr>
        <p:spPr>
          <a:xfrm>
            <a:off x="36172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NCEP</a:t>
            </a:r>
            <a:endParaRPr b="1"/>
          </a:p>
        </p:txBody>
      </p:sp>
      <p:sp>
        <p:nvSpPr>
          <p:cNvPr id="289" name="Google Shape;289;p36"/>
          <p:cNvSpPr txBox="1"/>
          <p:nvPr/>
        </p:nvSpPr>
        <p:spPr>
          <a:xfrm>
            <a:off x="70054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EC</a:t>
            </a:r>
            <a:endParaRPr b="1"/>
          </a:p>
        </p:txBody>
      </p:sp>
      <p:pic>
        <p:nvPicPr>
          <p:cNvPr id="290" name="Google Shape;29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7600" y="27000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000" y="27000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00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76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6"/>
          <p:cNvSpPr/>
          <p:nvPr/>
        </p:nvSpPr>
        <p:spPr>
          <a:xfrm>
            <a:off x="2480551" y="3976475"/>
            <a:ext cx="2979925" cy="1138200"/>
          </a:xfrm>
          <a:custGeom>
            <a:rect b="b" l="l" r="r" t="t"/>
            <a:pathLst>
              <a:path extrusionOk="0" h="45528" w="119197">
                <a:moveTo>
                  <a:pt x="119197" y="0"/>
                </a:moveTo>
                <a:cubicBezTo>
                  <a:pt x="102750" y="0"/>
                  <a:pt x="85051" y="2984"/>
                  <a:pt x="71364" y="12103"/>
                </a:cubicBezTo>
                <a:cubicBezTo>
                  <a:pt x="64709" y="16537"/>
                  <a:pt x="68221" y="29568"/>
                  <a:pt x="61566" y="34002"/>
                </a:cubicBezTo>
                <a:cubicBezTo>
                  <a:pt x="56662" y="37269"/>
                  <a:pt x="61394" y="19152"/>
                  <a:pt x="55803" y="17290"/>
                </a:cubicBezTo>
                <a:cubicBezTo>
                  <a:pt x="51065" y="15711"/>
                  <a:pt x="45665" y="18503"/>
                  <a:pt x="40820" y="17290"/>
                </a:cubicBezTo>
                <a:cubicBezTo>
                  <a:pt x="27774" y="14024"/>
                  <a:pt x="4735" y="3956"/>
                  <a:pt x="478" y="16713"/>
                </a:cubicBezTo>
                <a:cubicBezTo>
                  <a:pt x="-1081" y="21384"/>
                  <a:pt x="2183" y="27063"/>
                  <a:pt x="5665" y="30545"/>
                </a:cubicBezTo>
                <a:cubicBezTo>
                  <a:pt x="7345" y="32225"/>
                  <a:pt x="10901" y="30593"/>
                  <a:pt x="12581" y="32273"/>
                </a:cubicBezTo>
                <a:cubicBezTo>
                  <a:pt x="13676" y="33368"/>
                  <a:pt x="13383" y="35932"/>
                  <a:pt x="14886" y="36308"/>
                </a:cubicBezTo>
                <a:cubicBezTo>
                  <a:pt x="21134" y="37872"/>
                  <a:pt x="28772" y="25993"/>
                  <a:pt x="33328" y="30545"/>
                </a:cubicBezTo>
                <a:cubicBezTo>
                  <a:pt x="35384" y="32600"/>
                  <a:pt x="33561" y="36431"/>
                  <a:pt x="34480" y="39189"/>
                </a:cubicBezTo>
                <a:cubicBezTo>
                  <a:pt x="35148" y="41194"/>
                  <a:pt x="35974" y="44034"/>
                  <a:pt x="34480" y="45528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95" name="Google Shape;295;p36"/>
          <p:cNvSpPr/>
          <p:nvPr/>
        </p:nvSpPr>
        <p:spPr>
          <a:xfrm>
            <a:off x="5820650" y="4134975"/>
            <a:ext cx="3068825" cy="568375"/>
          </a:xfrm>
          <a:custGeom>
            <a:rect b="b" l="l" r="r" t="t"/>
            <a:pathLst>
              <a:path extrusionOk="0" h="22735" w="122753">
                <a:moveTo>
                  <a:pt x="122753" y="0"/>
                </a:moveTo>
                <a:cubicBezTo>
                  <a:pt x="120162" y="863"/>
                  <a:pt x="117277" y="2597"/>
                  <a:pt x="116413" y="5187"/>
                </a:cubicBezTo>
                <a:cubicBezTo>
                  <a:pt x="115983" y="6475"/>
                  <a:pt x="117125" y="8791"/>
                  <a:pt x="115837" y="9221"/>
                </a:cubicBezTo>
                <a:cubicBezTo>
                  <a:pt x="113613" y="9963"/>
                  <a:pt x="112299" y="5928"/>
                  <a:pt x="110074" y="5187"/>
                </a:cubicBezTo>
                <a:cubicBezTo>
                  <a:pt x="106247" y="3912"/>
                  <a:pt x="102006" y="5187"/>
                  <a:pt x="97972" y="5187"/>
                </a:cubicBezTo>
                <a:cubicBezTo>
                  <a:pt x="94317" y="5187"/>
                  <a:pt x="90064" y="3736"/>
                  <a:pt x="87022" y="5763"/>
                </a:cubicBezTo>
                <a:cubicBezTo>
                  <a:pt x="85733" y="6622"/>
                  <a:pt x="86822" y="8871"/>
                  <a:pt x="86446" y="10373"/>
                </a:cubicBezTo>
                <a:cubicBezTo>
                  <a:pt x="85294" y="14976"/>
                  <a:pt x="83557" y="21324"/>
                  <a:pt x="78954" y="22476"/>
                </a:cubicBezTo>
                <a:cubicBezTo>
                  <a:pt x="74816" y="23512"/>
                  <a:pt x="72627" y="16332"/>
                  <a:pt x="68580" y="14984"/>
                </a:cubicBezTo>
                <a:cubicBezTo>
                  <a:pt x="60709" y="12362"/>
                  <a:pt x="51848" y="14689"/>
                  <a:pt x="43799" y="12678"/>
                </a:cubicBezTo>
                <a:cubicBezTo>
                  <a:pt x="39354" y="11567"/>
                  <a:pt x="36718" y="6298"/>
                  <a:pt x="32273" y="5187"/>
                </a:cubicBezTo>
                <a:cubicBezTo>
                  <a:pt x="21671" y="2538"/>
                  <a:pt x="10928" y="10950"/>
                  <a:pt x="0" y="10950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96" name="Google Shape;296;p36"/>
          <p:cNvSpPr/>
          <p:nvPr/>
        </p:nvSpPr>
        <p:spPr>
          <a:xfrm>
            <a:off x="5863875" y="4429830"/>
            <a:ext cx="950900" cy="670450"/>
          </a:xfrm>
          <a:custGeom>
            <a:rect b="b" l="l" r="r" t="t"/>
            <a:pathLst>
              <a:path extrusionOk="0" h="26818" w="38036">
                <a:moveTo>
                  <a:pt x="0" y="6648"/>
                </a:moveTo>
                <a:cubicBezTo>
                  <a:pt x="2020" y="8667"/>
                  <a:pt x="5514" y="10807"/>
                  <a:pt x="8068" y="9529"/>
                </a:cubicBezTo>
                <a:cubicBezTo>
                  <a:pt x="9283" y="8921"/>
                  <a:pt x="9074" y="6784"/>
                  <a:pt x="8645" y="5495"/>
                </a:cubicBezTo>
                <a:cubicBezTo>
                  <a:pt x="8095" y="3845"/>
                  <a:pt x="7992" y="-923"/>
                  <a:pt x="9221" y="308"/>
                </a:cubicBezTo>
                <a:cubicBezTo>
                  <a:pt x="14389" y="5485"/>
                  <a:pt x="13379" y="16611"/>
                  <a:pt x="20171" y="19326"/>
                </a:cubicBezTo>
                <a:cubicBezTo>
                  <a:pt x="24332" y="20989"/>
                  <a:pt x="27690" y="24238"/>
                  <a:pt x="31697" y="26242"/>
                </a:cubicBezTo>
                <a:cubicBezTo>
                  <a:pt x="33656" y="27222"/>
                  <a:pt x="35039" y="23133"/>
                  <a:pt x="35731" y="21055"/>
                </a:cubicBezTo>
                <a:cubicBezTo>
                  <a:pt x="36085" y="19992"/>
                  <a:pt x="37460" y="17054"/>
                  <a:pt x="37460" y="18174"/>
                </a:cubicBezTo>
                <a:cubicBezTo>
                  <a:pt x="37460" y="21062"/>
                  <a:pt x="38036" y="23930"/>
                  <a:pt x="38036" y="26818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grpSp>
        <p:nvGrpSpPr>
          <p:cNvPr id="297" name="Google Shape;297;p36"/>
          <p:cNvGrpSpPr/>
          <p:nvPr/>
        </p:nvGrpSpPr>
        <p:grpSpPr>
          <a:xfrm>
            <a:off x="4571994" y="4601869"/>
            <a:ext cx="148668" cy="326365"/>
            <a:chOff x="4578227" y="4509645"/>
            <a:chExt cx="224100" cy="542405"/>
          </a:xfrm>
        </p:grpSpPr>
        <p:sp>
          <p:nvSpPr>
            <p:cNvPr id="298" name="Google Shape;298;p36"/>
            <p:cNvSpPr/>
            <p:nvPr/>
          </p:nvSpPr>
          <p:spPr>
            <a:xfrm>
              <a:off x="4578227" y="4728945"/>
              <a:ext cx="224100" cy="154200"/>
            </a:xfrm>
            <a:prstGeom prst="ellipse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99" name="Google Shape;299;p36"/>
            <p:cNvCxnSpPr>
              <a:stCxn id="298" idx="2"/>
            </p:cNvCxnSpPr>
            <p:nvPr/>
          </p:nvCxnSpPr>
          <p:spPr>
            <a:xfrm flipH="1" rot="10800000">
              <a:off x="4578227" y="4509645"/>
              <a:ext cx="162000" cy="2964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0" name="Google Shape;300;p36"/>
            <p:cNvCxnSpPr/>
            <p:nvPr/>
          </p:nvCxnSpPr>
          <p:spPr>
            <a:xfrm flipH="1" rot="10800000">
              <a:off x="4663125" y="4806050"/>
              <a:ext cx="139200" cy="2460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01" name="Google Shape;301;p36"/>
          <p:cNvSpPr/>
          <p:nvPr/>
        </p:nvSpPr>
        <p:spPr>
          <a:xfrm>
            <a:off x="6930125" y="1575418"/>
            <a:ext cx="919356" cy="276229"/>
          </a:xfrm>
          <a:custGeom>
            <a:rect b="b" l="l" r="r" t="t"/>
            <a:pathLst>
              <a:path extrusionOk="0" h="24521" w="90310">
                <a:moveTo>
                  <a:pt x="0" y="24521"/>
                </a:moveTo>
                <a:cubicBezTo>
                  <a:pt x="18482" y="24521"/>
                  <a:pt x="33304" y="8236"/>
                  <a:pt x="50837" y="2392"/>
                </a:cubicBezTo>
                <a:cubicBezTo>
                  <a:pt x="63342" y="-1776"/>
                  <a:pt x="78520" y="5895"/>
                  <a:pt x="90310" y="0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grpSp>
        <p:nvGrpSpPr>
          <p:cNvPr id="302" name="Google Shape;302;p36"/>
          <p:cNvGrpSpPr/>
          <p:nvPr/>
        </p:nvGrpSpPr>
        <p:grpSpPr>
          <a:xfrm>
            <a:off x="4572429" y="2113344"/>
            <a:ext cx="148668" cy="326365"/>
            <a:chOff x="4578227" y="4509645"/>
            <a:chExt cx="224100" cy="542405"/>
          </a:xfrm>
        </p:grpSpPr>
        <p:sp>
          <p:nvSpPr>
            <p:cNvPr id="303" name="Google Shape;303;p36"/>
            <p:cNvSpPr/>
            <p:nvPr/>
          </p:nvSpPr>
          <p:spPr>
            <a:xfrm>
              <a:off x="4578227" y="4728945"/>
              <a:ext cx="224100" cy="154200"/>
            </a:xfrm>
            <a:prstGeom prst="ellipse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04" name="Google Shape;304;p36"/>
            <p:cNvCxnSpPr>
              <a:stCxn id="303" idx="2"/>
            </p:cNvCxnSpPr>
            <p:nvPr/>
          </p:nvCxnSpPr>
          <p:spPr>
            <a:xfrm flipH="1" rot="10800000">
              <a:off x="4578227" y="4509645"/>
              <a:ext cx="162000" cy="2964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5" name="Google Shape;305;p36"/>
            <p:cNvCxnSpPr/>
            <p:nvPr/>
          </p:nvCxnSpPr>
          <p:spPr>
            <a:xfrm flipH="1" rot="10800000">
              <a:off x="4663125" y="4806050"/>
              <a:ext cx="139200" cy="2460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06" name="Google Shape;306;p36"/>
          <p:cNvSpPr/>
          <p:nvPr/>
        </p:nvSpPr>
        <p:spPr>
          <a:xfrm>
            <a:off x="3693125" y="1613100"/>
            <a:ext cx="629675" cy="219325"/>
          </a:xfrm>
          <a:custGeom>
            <a:rect b="b" l="l" r="r" t="t"/>
            <a:pathLst>
              <a:path extrusionOk="0" h="8773" w="25187">
                <a:moveTo>
                  <a:pt x="0" y="8773"/>
                </a:moveTo>
                <a:cubicBezTo>
                  <a:pt x="4836" y="8773"/>
                  <a:pt x="9259" y="5842"/>
                  <a:pt x="13584" y="3679"/>
                </a:cubicBezTo>
                <a:cubicBezTo>
                  <a:pt x="17213" y="1864"/>
                  <a:pt x="22318" y="2869"/>
                  <a:pt x="25187" y="0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07" name="Google Shape;307;p36"/>
          <p:cNvSpPr/>
          <p:nvPr/>
        </p:nvSpPr>
        <p:spPr>
          <a:xfrm>
            <a:off x="7426000" y="3537475"/>
            <a:ext cx="193727" cy="615616"/>
          </a:xfrm>
          <a:custGeom>
            <a:rect b="b" l="l" r="r" t="t"/>
            <a:pathLst>
              <a:path extrusionOk="0" h="18961" w="33677">
                <a:moveTo>
                  <a:pt x="33677" y="0"/>
                </a:moveTo>
                <a:cubicBezTo>
                  <a:pt x="27051" y="1656"/>
                  <a:pt x="21972" y="7067"/>
                  <a:pt x="16414" y="11037"/>
                </a:cubicBezTo>
                <a:cubicBezTo>
                  <a:pt x="11470" y="14568"/>
                  <a:pt x="5434" y="16244"/>
                  <a:pt x="0" y="18961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8" name="Google Shape;308;p36"/>
          <p:cNvSpPr/>
          <p:nvPr/>
        </p:nvSpPr>
        <p:spPr>
          <a:xfrm>
            <a:off x="3983200" y="3424275"/>
            <a:ext cx="396200" cy="657975"/>
          </a:xfrm>
          <a:custGeom>
            <a:rect b="b" l="l" r="r" t="t"/>
            <a:pathLst>
              <a:path extrusionOk="0" h="26319" w="15848">
                <a:moveTo>
                  <a:pt x="15848" y="0"/>
                </a:moveTo>
                <a:cubicBezTo>
                  <a:pt x="12818" y="4040"/>
                  <a:pt x="9899" y="8218"/>
                  <a:pt x="7641" y="12735"/>
                </a:cubicBezTo>
                <a:cubicBezTo>
                  <a:pt x="5318" y="17382"/>
                  <a:pt x="4929" y="24676"/>
                  <a:pt x="0" y="26319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9" name="Google Shape;309;p36"/>
          <p:cNvSpPr/>
          <p:nvPr/>
        </p:nvSpPr>
        <p:spPr>
          <a:xfrm>
            <a:off x="3452575" y="3226175"/>
            <a:ext cx="806550" cy="148575"/>
          </a:xfrm>
          <a:custGeom>
            <a:rect b="b" l="l" r="r" t="t"/>
            <a:pathLst>
              <a:path extrusionOk="0" h="5943" w="32262">
                <a:moveTo>
                  <a:pt x="32262" y="0"/>
                </a:moveTo>
                <a:cubicBezTo>
                  <a:pt x="21327" y="0"/>
                  <a:pt x="10935" y="5943"/>
                  <a:pt x="0" y="5943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7"/>
          <p:cNvSpPr txBox="1"/>
          <p:nvPr/>
        </p:nvSpPr>
        <p:spPr>
          <a:xfrm>
            <a:off x="0" y="0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/>
              <a:t>6</a:t>
            </a:r>
            <a:r>
              <a:rPr b="1" lang="zh-TW" sz="2800">
                <a:solidFill>
                  <a:srgbClr val="000000"/>
                </a:solidFill>
              </a:rPr>
              <a:t>/</a:t>
            </a:r>
            <a:r>
              <a:rPr b="1" lang="zh-TW" sz="2800"/>
              <a:t>5</a:t>
            </a:r>
            <a:r>
              <a:rPr b="1" lang="zh-TW" sz="2800">
                <a:solidFill>
                  <a:srgbClr val="000000"/>
                </a:solidFill>
              </a:rPr>
              <a:t> 00Z</a:t>
            </a:r>
            <a:endParaRPr b="1" sz="2800">
              <a:solidFill>
                <a:srgbClr val="000000"/>
              </a:solidFill>
            </a:endParaRPr>
          </a:p>
        </p:txBody>
      </p:sp>
      <p:sp>
        <p:nvSpPr>
          <p:cNvPr id="315" name="Google Shape;315;p37"/>
          <p:cNvSpPr txBox="1"/>
          <p:nvPr/>
        </p:nvSpPr>
        <p:spPr>
          <a:xfrm>
            <a:off x="203275" y="883825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850hPa</a:t>
            </a:r>
            <a:endParaRPr sz="1900"/>
          </a:p>
        </p:txBody>
      </p:sp>
      <p:sp>
        <p:nvSpPr>
          <p:cNvPr id="316" name="Google Shape;316;p37"/>
          <p:cNvSpPr txBox="1"/>
          <p:nvPr/>
        </p:nvSpPr>
        <p:spPr>
          <a:xfrm>
            <a:off x="215500" y="1285700"/>
            <a:ext cx="186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rgbClr val="000000"/>
                </a:solidFill>
              </a:rPr>
              <a:t>風速</a:t>
            </a:r>
            <a:endParaRPr/>
          </a:p>
        </p:txBody>
      </p:sp>
      <p:sp>
        <p:nvSpPr>
          <p:cNvPr id="317" name="Google Shape;317;p37"/>
          <p:cNvSpPr txBox="1"/>
          <p:nvPr/>
        </p:nvSpPr>
        <p:spPr>
          <a:xfrm>
            <a:off x="203275" y="3353700"/>
            <a:ext cx="1215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/>
              <a:t>500hPa</a:t>
            </a:r>
            <a:endParaRPr sz="1900"/>
          </a:p>
        </p:txBody>
      </p:sp>
      <p:sp>
        <p:nvSpPr>
          <p:cNvPr id="318" name="Google Shape;318;p37"/>
          <p:cNvSpPr txBox="1"/>
          <p:nvPr/>
        </p:nvSpPr>
        <p:spPr>
          <a:xfrm>
            <a:off x="215500" y="3784600"/>
            <a:ext cx="186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shading: </a:t>
            </a:r>
            <a:r>
              <a:rPr lang="zh-TW">
                <a:solidFill>
                  <a:srgbClr val="000000"/>
                </a:solidFill>
              </a:rPr>
              <a:t>重力位高度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7"/>
          <p:cNvSpPr txBox="1"/>
          <p:nvPr/>
        </p:nvSpPr>
        <p:spPr>
          <a:xfrm>
            <a:off x="36172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NCEP</a:t>
            </a:r>
            <a:endParaRPr b="1"/>
          </a:p>
        </p:txBody>
      </p:sp>
      <p:sp>
        <p:nvSpPr>
          <p:cNvPr id="320" name="Google Shape;320;p37"/>
          <p:cNvSpPr txBox="1"/>
          <p:nvPr/>
        </p:nvSpPr>
        <p:spPr>
          <a:xfrm>
            <a:off x="7005400" y="-77458"/>
            <a:ext cx="7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EC</a:t>
            </a:r>
            <a:endParaRPr b="1"/>
          </a:p>
        </p:txBody>
      </p:sp>
      <p:pic>
        <p:nvPicPr>
          <p:cNvPr id="321" name="Google Shape;32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7600" y="27000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000" y="27000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00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7600" y="248400"/>
            <a:ext cx="3312000" cy="2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7"/>
          <p:cNvSpPr/>
          <p:nvPr/>
        </p:nvSpPr>
        <p:spPr>
          <a:xfrm>
            <a:off x="4312379" y="3774775"/>
            <a:ext cx="1191325" cy="1339900"/>
          </a:xfrm>
          <a:custGeom>
            <a:rect b="b" l="l" r="r" t="t"/>
            <a:pathLst>
              <a:path extrusionOk="0" h="53596" w="47653">
                <a:moveTo>
                  <a:pt x="47653" y="0"/>
                </a:moveTo>
                <a:cubicBezTo>
                  <a:pt x="33728" y="2788"/>
                  <a:pt x="20282" y="8839"/>
                  <a:pt x="8464" y="16713"/>
                </a:cubicBezTo>
                <a:cubicBezTo>
                  <a:pt x="5714" y="18546"/>
                  <a:pt x="1441" y="19340"/>
                  <a:pt x="396" y="22476"/>
                </a:cubicBezTo>
                <a:cubicBezTo>
                  <a:pt x="-1187" y="27229"/>
                  <a:pt x="3712" y="33569"/>
                  <a:pt x="8464" y="35155"/>
                </a:cubicBezTo>
                <a:cubicBezTo>
                  <a:pt x="9933" y="35645"/>
                  <a:pt x="12009" y="35991"/>
                  <a:pt x="12498" y="37460"/>
                </a:cubicBezTo>
                <a:cubicBezTo>
                  <a:pt x="14372" y="43086"/>
                  <a:pt x="9199" y="49403"/>
                  <a:pt x="5006" y="53596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26" name="Google Shape;326;p37"/>
          <p:cNvSpPr/>
          <p:nvPr/>
        </p:nvSpPr>
        <p:spPr>
          <a:xfrm>
            <a:off x="2449275" y="4336359"/>
            <a:ext cx="1930625" cy="778325"/>
          </a:xfrm>
          <a:custGeom>
            <a:rect b="b" l="l" r="r" t="t"/>
            <a:pathLst>
              <a:path extrusionOk="0" h="31133" w="77225">
                <a:moveTo>
                  <a:pt x="77225" y="31133"/>
                </a:moveTo>
                <a:cubicBezTo>
                  <a:pt x="77225" y="24947"/>
                  <a:pt x="75026" y="16376"/>
                  <a:pt x="69157" y="14421"/>
                </a:cubicBezTo>
                <a:cubicBezTo>
                  <a:pt x="66423" y="13510"/>
                  <a:pt x="64639" y="21205"/>
                  <a:pt x="62241" y="19607"/>
                </a:cubicBezTo>
                <a:cubicBezTo>
                  <a:pt x="58085" y="16838"/>
                  <a:pt x="61217" y="7355"/>
                  <a:pt x="56478" y="5776"/>
                </a:cubicBezTo>
                <a:cubicBezTo>
                  <a:pt x="47277" y="2711"/>
                  <a:pt x="36864" y="4807"/>
                  <a:pt x="27663" y="1742"/>
                </a:cubicBezTo>
                <a:cubicBezTo>
                  <a:pt x="21464" y="-323"/>
                  <a:pt x="14408" y="-421"/>
                  <a:pt x="8069" y="1166"/>
                </a:cubicBezTo>
                <a:cubicBezTo>
                  <a:pt x="5401" y="1834"/>
                  <a:pt x="1945" y="950"/>
                  <a:pt x="0" y="2895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27" name="Google Shape;327;p37"/>
          <p:cNvSpPr/>
          <p:nvPr/>
        </p:nvSpPr>
        <p:spPr>
          <a:xfrm>
            <a:off x="2449275" y="4725675"/>
            <a:ext cx="778525" cy="371875"/>
          </a:xfrm>
          <a:custGeom>
            <a:rect b="b" l="l" r="r" t="t"/>
            <a:pathLst>
              <a:path extrusionOk="0" h="14875" w="31141">
                <a:moveTo>
                  <a:pt x="0" y="0"/>
                </a:moveTo>
                <a:cubicBezTo>
                  <a:pt x="6443" y="0"/>
                  <a:pt x="12575" y="3458"/>
                  <a:pt x="19018" y="3458"/>
                </a:cubicBezTo>
                <a:cubicBezTo>
                  <a:pt x="22497" y="3458"/>
                  <a:pt x="27462" y="-590"/>
                  <a:pt x="29392" y="2305"/>
                </a:cubicBezTo>
                <a:cubicBezTo>
                  <a:pt x="30168" y="3469"/>
                  <a:pt x="28239" y="4941"/>
                  <a:pt x="28239" y="6340"/>
                </a:cubicBezTo>
                <a:cubicBezTo>
                  <a:pt x="28239" y="9137"/>
                  <a:pt x="32521" y="12429"/>
                  <a:pt x="30544" y="14408"/>
                </a:cubicBezTo>
                <a:cubicBezTo>
                  <a:pt x="28915" y="16039"/>
                  <a:pt x="23629" y="12103"/>
                  <a:pt x="23629" y="14408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28" name="Google Shape;328;p37"/>
          <p:cNvSpPr/>
          <p:nvPr/>
        </p:nvSpPr>
        <p:spPr>
          <a:xfrm>
            <a:off x="6958850" y="3904450"/>
            <a:ext cx="1901800" cy="1181425"/>
          </a:xfrm>
          <a:custGeom>
            <a:rect b="b" l="l" r="r" t="t"/>
            <a:pathLst>
              <a:path extrusionOk="0" h="47257" w="76072">
                <a:moveTo>
                  <a:pt x="76072" y="0"/>
                </a:moveTo>
                <a:cubicBezTo>
                  <a:pt x="65045" y="2756"/>
                  <a:pt x="57235" y="13070"/>
                  <a:pt x="46681" y="17289"/>
                </a:cubicBezTo>
                <a:cubicBezTo>
                  <a:pt x="42133" y="19107"/>
                  <a:pt x="40378" y="25538"/>
                  <a:pt x="35731" y="27086"/>
                </a:cubicBezTo>
                <a:cubicBezTo>
                  <a:pt x="34051" y="27646"/>
                  <a:pt x="32224" y="25374"/>
                  <a:pt x="30544" y="25934"/>
                </a:cubicBezTo>
                <a:cubicBezTo>
                  <a:pt x="28722" y="26541"/>
                  <a:pt x="28908" y="29937"/>
                  <a:pt x="27086" y="30544"/>
                </a:cubicBezTo>
                <a:cubicBezTo>
                  <a:pt x="22603" y="32037"/>
                  <a:pt x="18795" y="35129"/>
                  <a:pt x="14408" y="36883"/>
                </a:cubicBezTo>
                <a:cubicBezTo>
                  <a:pt x="11726" y="37955"/>
                  <a:pt x="8503" y="35394"/>
                  <a:pt x="5763" y="36307"/>
                </a:cubicBezTo>
                <a:cubicBezTo>
                  <a:pt x="3860" y="36941"/>
                  <a:pt x="4520" y="40124"/>
                  <a:pt x="4034" y="42070"/>
                </a:cubicBezTo>
                <a:cubicBezTo>
                  <a:pt x="3503" y="44195"/>
                  <a:pt x="979" y="45298"/>
                  <a:pt x="0" y="47257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29" name="Google Shape;329;p37"/>
          <p:cNvSpPr/>
          <p:nvPr/>
        </p:nvSpPr>
        <p:spPr>
          <a:xfrm>
            <a:off x="8442825" y="4610425"/>
            <a:ext cx="446650" cy="489850"/>
          </a:xfrm>
          <a:custGeom>
            <a:rect b="b" l="l" r="r" t="t"/>
            <a:pathLst>
              <a:path extrusionOk="0" h="19594" w="17866">
                <a:moveTo>
                  <a:pt x="17866" y="0"/>
                </a:moveTo>
                <a:cubicBezTo>
                  <a:pt x="9291" y="2142"/>
                  <a:pt x="8839" y="19594"/>
                  <a:pt x="0" y="19594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30" name="Google Shape;330;p37"/>
          <p:cNvSpPr/>
          <p:nvPr/>
        </p:nvSpPr>
        <p:spPr>
          <a:xfrm>
            <a:off x="3827550" y="1620175"/>
            <a:ext cx="502325" cy="226400"/>
          </a:xfrm>
          <a:custGeom>
            <a:rect b="b" l="l" r="r" t="t"/>
            <a:pathLst>
              <a:path extrusionOk="0" h="9056" w="20093">
                <a:moveTo>
                  <a:pt x="20093" y="0"/>
                </a:moveTo>
                <a:cubicBezTo>
                  <a:pt x="14898" y="5195"/>
                  <a:pt x="6970" y="6733"/>
                  <a:pt x="0" y="9056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31" name="Google Shape;331;p37"/>
          <p:cNvSpPr/>
          <p:nvPr/>
        </p:nvSpPr>
        <p:spPr>
          <a:xfrm>
            <a:off x="7145725" y="1606025"/>
            <a:ext cx="636725" cy="290075"/>
          </a:xfrm>
          <a:custGeom>
            <a:rect b="b" l="l" r="r" t="t"/>
            <a:pathLst>
              <a:path extrusionOk="0" h="11603" w="25469">
                <a:moveTo>
                  <a:pt x="25469" y="0"/>
                </a:moveTo>
                <a:cubicBezTo>
                  <a:pt x="18006" y="5597"/>
                  <a:pt x="9329" y="11603"/>
                  <a:pt x="0" y="11603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32" name="Google Shape;332;p37"/>
          <p:cNvSpPr/>
          <p:nvPr/>
        </p:nvSpPr>
        <p:spPr>
          <a:xfrm>
            <a:off x="7166950" y="3544550"/>
            <a:ext cx="714550" cy="771175"/>
          </a:xfrm>
          <a:custGeom>
            <a:rect b="b" l="l" r="r" t="t"/>
            <a:pathLst>
              <a:path extrusionOk="0" h="30847" w="28582">
                <a:moveTo>
                  <a:pt x="28582" y="0"/>
                </a:moveTo>
                <a:cubicBezTo>
                  <a:pt x="14836" y="2749"/>
                  <a:pt x="11484" y="22808"/>
                  <a:pt x="0" y="30847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3" name="Google Shape;333;p37"/>
          <p:cNvSpPr/>
          <p:nvPr/>
        </p:nvSpPr>
        <p:spPr>
          <a:xfrm>
            <a:off x="3820475" y="3190800"/>
            <a:ext cx="728725" cy="990500"/>
          </a:xfrm>
          <a:custGeom>
            <a:rect b="b" l="l" r="r" t="t"/>
            <a:pathLst>
              <a:path extrusionOk="0" h="39620" w="29149">
                <a:moveTo>
                  <a:pt x="29149" y="0"/>
                </a:moveTo>
                <a:cubicBezTo>
                  <a:pt x="23411" y="2869"/>
                  <a:pt x="17143" y="5982"/>
                  <a:pt x="13584" y="11320"/>
                </a:cubicBezTo>
                <a:cubicBezTo>
                  <a:pt x="7780" y="20026"/>
                  <a:pt x="5804" y="30914"/>
                  <a:pt x="0" y="3962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8900"/>
            <a:ext cx="8839202" cy="2875194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8"/>
          <p:cNvSpPr txBox="1"/>
          <p:nvPr/>
        </p:nvSpPr>
        <p:spPr>
          <a:xfrm>
            <a:off x="0" y="0"/>
            <a:ext cx="9144000" cy="5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/>
              <a:t>6</a:t>
            </a:r>
            <a:r>
              <a:rPr b="1" lang="zh-TW" sz="2800">
                <a:solidFill>
                  <a:srgbClr val="000000"/>
                </a:solidFill>
              </a:rPr>
              <a:t>/</a:t>
            </a:r>
            <a:r>
              <a:rPr b="1" lang="zh-TW" sz="2800"/>
              <a:t>3 - 6/6 12-h 降水預報</a:t>
            </a:r>
            <a:endParaRPr b="1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125" y="699475"/>
            <a:ext cx="4176849" cy="43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8975" y="699475"/>
            <a:ext cx="4145166" cy="43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9"/>
          <p:cNvSpPr txBox="1"/>
          <p:nvPr/>
        </p:nvSpPr>
        <p:spPr>
          <a:xfrm>
            <a:off x="2042150" y="399600"/>
            <a:ext cx="6048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E69138"/>
                </a:solidFill>
              </a:rPr>
              <a:t>EC</a:t>
            </a:r>
            <a:endParaRPr b="1" sz="1800">
              <a:solidFill>
                <a:srgbClr val="E69138"/>
              </a:solidFill>
            </a:endParaRPr>
          </a:p>
        </p:txBody>
      </p:sp>
      <p:sp>
        <p:nvSpPr>
          <p:cNvPr id="347" name="Google Shape;347;p39"/>
          <p:cNvSpPr txBox="1"/>
          <p:nvPr/>
        </p:nvSpPr>
        <p:spPr>
          <a:xfrm>
            <a:off x="120300" y="0"/>
            <a:ext cx="89034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200"/>
              <a:t>EC / NCEP </a:t>
            </a:r>
            <a:r>
              <a:rPr b="1" lang="zh-TW" sz="2200"/>
              <a:t>逐報差異</a:t>
            </a:r>
            <a:endParaRPr b="1" sz="2200">
              <a:solidFill>
                <a:srgbClr val="000000"/>
              </a:solidFill>
            </a:endParaRPr>
          </a:p>
        </p:txBody>
      </p:sp>
      <p:sp>
        <p:nvSpPr>
          <p:cNvPr id="348" name="Google Shape;348;p39"/>
          <p:cNvSpPr txBox="1"/>
          <p:nvPr/>
        </p:nvSpPr>
        <p:spPr>
          <a:xfrm>
            <a:off x="6324712" y="399600"/>
            <a:ext cx="8937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E69138"/>
                </a:solidFill>
              </a:rPr>
              <a:t>NCEP</a:t>
            </a:r>
            <a:endParaRPr b="1" sz="1800">
              <a:solidFill>
                <a:srgbClr val="E69138"/>
              </a:solidFill>
            </a:endParaRPr>
          </a:p>
        </p:txBody>
      </p:sp>
      <p:grpSp>
        <p:nvGrpSpPr>
          <p:cNvPr id="349" name="Google Shape;349;p39"/>
          <p:cNvGrpSpPr/>
          <p:nvPr/>
        </p:nvGrpSpPr>
        <p:grpSpPr>
          <a:xfrm>
            <a:off x="4698975" y="1126725"/>
            <a:ext cx="988800" cy="3617200"/>
            <a:chOff x="4698975" y="1126725"/>
            <a:chExt cx="988800" cy="3617200"/>
          </a:xfrm>
        </p:grpSpPr>
        <p:sp>
          <p:nvSpPr>
            <p:cNvPr id="350" name="Google Shape;350;p39"/>
            <p:cNvSpPr txBox="1"/>
            <p:nvPr/>
          </p:nvSpPr>
          <p:spPr>
            <a:xfrm>
              <a:off x="4698975" y="4026025"/>
              <a:ext cx="988800" cy="71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/>
                <a:t>6/4</a:t>
              </a:r>
              <a:br>
                <a:rPr b="1" lang="zh-TW" sz="1800"/>
              </a:br>
              <a:r>
                <a:rPr b="1" lang="zh-TW" sz="1800"/>
                <a:t>12-24Z</a:t>
              </a:r>
              <a:endParaRPr b="1" sz="1800">
                <a:solidFill>
                  <a:srgbClr val="000000"/>
                </a:solidFill>
              </a:endParaRPr>
            </a:p>
          </p:txBody>
        </p:sp>
        <p:sp>
          <p:nvSpPr>
            <p:cNvPr id="351" name="Google Shape;351;p39"/>
            <p:cNvSpPr txBox="1"/>
            <p:nvPr/>
          </p:nvSpPr>
          <p:spPr>
            <a:xfrm>
              <a:off x="4698975" y="2571750"/>
              <a:ext cx="988800" cy="71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/>
                <a:t>6/5</a:t>
              </a:r>
              <a:br>
                <a:rPr b="1" lang="zh-TW" sz="1800"/>
              </a:br>
              <a:r>
                <a:rPr b="1" lang="zh-TW" sz="1800"/>
                <a:t>00-12Z</a:t>
              </a:r>
              <a:endParaRPr b="1" sz="1800">
                <a:solidFill>
                  <a:srgbClr val="000000"/>
                </a:solidFill>
              </a:endParaRPr>
            </a:p>
          </p:txBody>
        </p:sp>
        <p:sp>
          <p:nvSpPr>
            <p:cNvPr id="352" name="Google Shape;352;p39"/>
            <p:cNvSpPr txBox="1"/>
            <p:nvPr/>
          </p:nvSpPr>
          <p:spPr>
            <a:xfrm>
              <a:off x="4698975" y="1126725"/>
              <a:ext cx="988800" cy="71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/>
                <a:t>6/5</a:t>
              </a:r>
              <a:br>
                <a:rPr b="1" lang="zh-TW" sz="1800"/>
              </a:br>
              <a:r>
                <a:rPr b="1" lang="zh-TW" sz="1800"/>
                <a:t>12-24Z</a:t>
              </a:r>
              <a:endParaRPr b="1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353" name="Google Shape;353;p39"/>
          <p:cNvGrpSpPr/>
          <p:nvPr/>
        </p:nvGrpSpPr>
        <p:grpSpPr>
          <a:xfrm>
            <a:off x="286388" y="1060350"/>
            <a:ext cx="988800" cy="3617200"/>
            <a:chOff x="4698975" y="1126725"/>
            <a:chExt cx="988800" cy="3617200"/>
          </a:xfrm>
        </p:grpSpPr>
        <p:sp>
          <p:nvSpPr>
            <p:cNvPr id="354" name="Google Shape;354;p39"/>
            <p:cNvSpPr txBox="1"/>
            <p:nvPr/>
          </p:nvSpPr>
          <p:spPr>
            <a:xfrm>
              <a:off x="4698975" y="4026025"/>
              <a:ext cx="988800" cy="71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/>
                <a:t>6/4</a:t>
              </a:r>
              <a:br>
                <a:rPr b="1" lang="zh-TW" sz="1800"/>
              </a:br>
              <a:r>
                <a:rPr b="1" lang="zh-TW" sz="1800"/>
                <a:t>12-24Z</a:t>
              </a:r>
              <a:endParaRPr b="1" sz="1800">
                <a:solidFill>
                  <a:srgbClr val="000000"/>
                </a:solidFill>
              </a:endParaRPr>
            </a:p>
          </p:txBody>
        </p:sp>
        <p:sp>
          <p:nvSpPr>
            <p:cNvPr id="355" name="Google Shape;355;p39"/>
            <p:cNvSpPr txBox="1"/>
            <p:nvPr/>
          </p:nvSpPr>
          <p:spPr>
            <a:xfrm>
              <a:off x="4698975" y="2571750"/>
              <a:ext cx="988800" cy="71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/>
                <a:t>6/5</a:t>
              </a:r>
              <a:br>
                <a:rPr b="1" lang="zh-TW" sz="1800"/>
              </a:br>
              <a:r>
                <a:rPr b="1" lang="zh-TW" sz="1800"/>
                <a:t>00-12Z</a:t>
              </a:r>
              <a:endParaRPr b="1" sz="1800">
                <a:solidFill>
                  <a:srgbClr val="000000"/>
                </a:solidFill>
              </a:endParaRPr>
            </a:p>
          </p:txBody>
        </p:sp>
        <p:sp>
          <p:nvSpPr>
            <p:cNvPr id="356" name="Google Shape;356;p39"/>
            <p:cNvSpPr txBox="1"/>
            <p:nvPr/>
          </p:nvSpPr>
          <p:spPr>
            <a:xfrm>
              <a:off x="4698975" y="1126725"/>
              <a:ext cx="988800" cy="71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800"/>
                <a:t>6/5</a:t>
              </a:r>
              <a:br>
                <a:rPr b="1" lang="zh-TW" sz="1800"/>
              </a:br>
              <a:r>
                <a:rPr b="1" lang="zh-TW" sz="1800"/>
                <a:t>12-24Z</a:t>
              </a:r>
              <a:endParaRPr b="1" sz="18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/>
              <a:t>1. 5/30 - 6/1 鋒面 - iQPF校驗及預報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67" name="Google Shape;67;p15"/>
          <p:cNvSpPr txBox="1"/>
          <p:nvPr/>
        </p:nvSpPr>
        <p:spPr>
          <a:xfrm>
            <a:off x="108100" y="4423225"/>
            <a:ext cx="4504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595959"/>
                </a:solidFill>
              </a:rPr>
              <a:t>Time Period: 5/30 00Z - 6/1 12Z</a:t>
            </a:r>
            <a:endParaRPr sz="13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solidFill>
                  <a:srgbClr val="595959"/>
                </a:solidFill>
              </a:rPr>
              <a:t>Model Initial Time: 5/29 00Z</a:t>
            </a:r>
            <a:endParaRPr sz="13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100800" y="0"/>
            <a:ext cx="8942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solidFill>
                  <a:schemeClr val="dk1"/>
                </a:solidFill>
              </a:rPr>
              <a:t>iQPF 12-h</a:t>
            </a:r>
            <a:r>
              <a:rPr b="1" lang="zh-TW" sz="2300">
                <a:solidFill>
                  <a:schemeClr val="dk1"/>
                </a:solidFill>
              </a:rPr>
              <a:t>校驗(5/29, Global model)</a:t>
            </a:r>
            <a:endParaRPr b="1" sz="2300">
              <a:solidFill>
                <a:schemeClr val="dk1"/>
              </a:solidFill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0850" y="647950"/>
            <a:ext cx="4124824" cy="434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350" y="647950"/>
            <a:ext cx="3541275" cy="216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350" y="2810976"/>
            <a:ext cx="3541275" cy="218012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191525" y="1162750"/>
            <a:ext cx="355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/>
              <a:t>EC</a:t>
            </a:r>
            <a:endParaRPr b="1" sz="1800"/>
          </a:p>
        </p:txBody>
      </p:sp>
      <p:sp>
        <p:nvSpPr>
          <p:cNvPr id="77" name="Google Shape;77;p16"/>
          <p:cNvSpPr txBox="1"/>
          <p:nvPr/>
        </p:nvSpPr>
        <p:spPr>
          <a:xfrm>
            <a:off x="191525" y="3173650"/>
            <a:ext cx="48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/>
              <a:t>NCEP</a:t>
            </a:r>
            <a:endParaRPr b="1"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0850" y="647950"/>
            <a:ext cx="4124824" cy="434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350" y="647950"/>
            <a:ext cx="3541275" cy="216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350" y="2810975"/>
            <a:ext cx="3541275" cy="2163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164150" y="1080675"/>
            <a:ext cx="328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chemeClr val="dk1"/>
                </a:solidFill>
              </a:rPr>
              <a:t>WRFD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09400" y="3132600"/>
            <a:ext cx="437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chemeClr val="dk1"/>
                </a:solidFill>
              </a:rPr>
              <a:t>TWRF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82375" y="59250"/>
            <a:ext cx="8963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solidFill>
                  <a:schemeClr val="dk1"/>
                </a:solidFill>
              </a:rPr>
              <a:t>iQPF 12-h校驗(5/29, Regional Model)</a:t>
            </a:r>
            <a:endParaRPr b="1"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5700" y="1077000"/>
            <a:ext cx="3832200" cy="403502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82375" y="59250"/>
            <a:ext cx="8963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solidFill>
                  <a:schemeClr val="dk1"/>
                </a:solidFill>
              </a:rPr>
              <a:t>iQPF 12-h校驗(5/29, WEPS)</a:t>
            </a:r>
            <a:endParaRPr b="1" sz="2300">
              <a:solidFill>
                <a:schemeClr val="dk1"/>
              </a:solidFill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2197650" y="637425"/>
            <a:ext cx="129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chemeClr val="dk1"/>
                </a:solidFill>
              </a:rPr>
              <a:t>QPFP20%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6297700" y="676800"/>
            <a:ext cx="129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chemeClr val="dk1"/>
                </a:solidFill>
              </a:rPr>
              <a:t>QPESUMS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7620" y="1077000"/>
            <a:ext cx="3199329" cy="399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5700" y="1077000"/>
            <a:ext cx="3832200" cy="403502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82375" y="59250"/>
            <a:ext cx="8963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solidFill>
                  <a:schemeClr val="dk1"/>
                </a:solidFill>
              </a:rPr>
              <a:t>iQPF 12-h校驗(5/29, WEPS)</a:t>
            </a:r>
            <a:endParaRPr b="1" sz="2300">
              <a:solidFill>
                <a:schemeClr val="dk1"/>
              </a:solidFill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2197650" y="637425"/>
            <a:ext cx="129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chemeClr val="dk1"/>
                </a:solidFill>
              </a:rPr>
              <a:t>QPFP30%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2425" y="1077000"/>
            <a:ext cx="3253175" cy="406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6297700" y="676800"/>
            <a:ext cx="129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solidFill>
                  <a:schemeClr val="dk1"/>
                </a:solidFill>
              </a:rPr>
              <a:t>QPESUMS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2525" y="1093968"/>
            <a:ext cx="2898949" cy="362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575" y="1093938"/>
            <a:ext cx="2898950" cy="362368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/>
        </p:nvSpPr>
        <p:spPr>
          <a:xfrm>
            <a:off x="0" y="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solidFill>
                  <a:schemeClr val="dk1"/>
                </a:solidFill>
              </a:rPr>
              <a:t>iQPF</a:t>
            </a:r>
            <a:r>
              <a:rPr b="1" lang="zh-TW" sz="2300">
                <a:solidFill>
                  <a:schemeClr val="dk1"/>
                </a:solidFill>
              </a:rPr>
              <a:t>預報 5/30 00 - 12Z</a:t>
            </a:r>
            <a:endParaRPr b="1" sz="2300">
              <a:solidFill>
                <a:schemeClr val="dk1"/>
              </a:solidFill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1410100" y="632250"/>
            <a:ext cx="52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E69138"/>
                </a:solidFill>
              </a:rPr>
              <a:t>EC</a:t>
            </a:r>
            <a:endParaRPr b="1" sz="1800">
              <a:solidFill>
                <a:srgbClr val="E69138"/>
              </a:solidFill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4096950" y="632250"/>
            <a:ext cx="95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E69138"/>
                </a:solidFill>
              </a:rPr>
              <a:t>NCEP</a:t>
            </a:r>
            <a:endParaRPr b="1" sz="1800">
              <a:solidFill>
                <a:srgbClr val="E69138"/>
              </a:solidFill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7024100" y="632250"/>
            <a:ext cx="89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E69138"/>
                </a:solidFill>
              </a:rPr>
              <a:t>WRFD</a:t>
            </a:r>
            <a:endParaRPr b="1" sz="1800">
              <a:solidFill>
                <a:srgbClr val="E69138"/>
              </a:solidFill>
            </a:endParaRPr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1475" y="1093963"/>
            <a:ext cx="2950301" cy="362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575" y="1093927"/>
            <a:ext cx="2898950" cy="362369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/>
        </p:nvSpPr>
        <p:spPr>
          <a:xfrm>
            <a:off x="0" y="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300">
                <a:solidFill>
                  <a:schemeClr val="dk1"/>
                </a:solidFill>
              </a:rPr>
              <a:t>iQPF預報 5/30 12 - 24Z</a:t>
            </a:r>
            <a:endParaRPr b="1" sz="2300">
              <a:solidFill>
                <a:schemeClr val="dk1"/>
              </a:solidFill>
            </a:endParaRPr>
          </a:p>
        </p:txBody>
      </p:sp>
      <p:sp>
        <p:nvSpPr>
          <p:cNvPr id="123" name="Google Shape;123;p21"/>
          <p:cNvSpPr txBox="1"/>
          <p:nvPr/>
        </p:nvSpPr>
        <p:spPr>
          <a:xfrm>
            <a:off x="1410100" y="632250"/>
            <a:ext cx="52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E69138"/>
                </a:solidFill>
              </a:rPr>
              <a:t>EC</a:t>
            </a:r>
            <a:endParaRPr b="1" sz="1800">
              <a:solidFill>
                <a:srgbClr val="E69138"/>
              </a:solidFill>
            </a:endParaRPr>
          </a:p>
        </p:txBody>
      </p:sp>
      <p:sp>
        <p:nvSpPr>
          <p:cNvPr id="124" name="Google Shape;124;p21"/>
          <p:cNvSpPr txBox="1"/>
          <p:nvPr/>
        </p:nvSpPr>
        <p:spPr>
          <a:xfrm>
            <a:off x="4096950" y="632250"/>
            <a:ext cx="95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E69138"/>
                </a:solidFill>
              </a:rPr>
              <a:t>NCEP</a:t>
            </a:r>
            <a:endParaRPr b="1" sz="1800">
              <a:solidFill>
                <a:srgbClr val="E69138"/>
              </a:solidFill>
            </a:endParaRPr>
          </a:p>
        </p:txBody>
      </p:sp>
      <p:sp>
        <p:nvSpPr>
          <p:cNvPr id="125" name="Google Shape;125;p21"/>
          <p:cNvSpPr txBox="1"/>
          <p:nvPr/>
        </p:nvSpPr>
        <p:spPr>
          <a:xfrm>
            <a:off x="7024100" y="632250"/>
            <a:ext cx="89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E69138"/>
                </a:solidFill>
              </a:rPr>
              <a:t>WRFD</a:t>
            </a:r>
            <a:endParaRPr b="1" sz="1800">
              <a:solidFill>
                <a:srgbClr val="E69138"/>
              </a:solidFill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2525" y="1093938"/>
            <a:ext cx="2898950" cy="362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1475" y="1093944"/>
            <a:ext cx="2898950" cy="3623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