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CDA1FE6-0010-468C-83E5-20699F8E316B}">
  <a:tblStyle styleId="{FCDA1FE6-0010-468C-83E5-20699F8E316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e7eb6e95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e7eb6e9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de877511eb_7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de877511eb_7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e877511eb_7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e877511eb_7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de877511eb_7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de877511eb_7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de877511eb_7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de877511eb_7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e7eb6e95c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e7eb6e95c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e7eb6e95c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de7eb6e95c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de7eb6e95c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de7eb6e95c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de7eb6e95c_1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de7eb6e95c_1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de7eb6e95c_1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de7eb6e95c_1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de7eb6e95c_1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de7eb6e95c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de7eb6e95c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de7eb6e95c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de7eb6e95c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de7eb6e95c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de7eb6e95c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de7eb6e95c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de7eb6e95c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de7eb6e95c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de7eb6e95c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de7eb6e95c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de7eb6e95c_1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de7eb6e95c_1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de7eb6e95c_1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de7eb6e95c_1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de7eb6e95c_1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de7eb6e95c_1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de7eb6e95c_1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de7eb6e95c_1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de7eb6e95c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de7eb6e95c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de7eb6e95c_1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de7eb6e95c_1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de7eb6e95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de7eb6e95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de7eb6e95c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de7eb6e95c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de7eb6e95c_1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de7eb6e95c_1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de7eb6e95c_1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de7eb6e95c_1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e7eb6e95c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de7eb6e95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e7eb6e95c_1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de7eb6e95c_1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de7eb6e95c_1_7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de7eb6e95c_1_7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de7eb6e95c_1_7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de7eb6e95c_1_7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e7eb6e95c_1_7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de7eb6e95c_1_7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gif"/><Relationship Id="rId4" Type="http://schemas.openxmlformats.org/officeDocument/2006/relationships/image" Target="../media/image26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gif"/><Relationship Id="rId4" Type="http://schemas.openxmlformats.org/officeDocument/2006/relationships/image" Target="../media/image26.gif"/><Relationship Id="rId5" Type="http://schemas.openxmlformats.org/officeDocument/2006/relationships/image" Target="../media/image2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gif"/><Relationship Id="rId4" Type="http://schemas.openxmlformats.org/officeDocument/2006/relationships/image" Target="../media/image26.gif"/><Relationship Id="rId5" Type="http://schemas.openxmlformats.org/officeDocument/2006/relationships/image" Target="../media/image24.gif"/><Relationship Id="rId6" Type="http://schemas.openxmlformats.org/officeDocument/2006/relationships/image" Target="../media/image27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4" Type="http://schemas.openxmlformats.org/officeDocument/2006/relationships/image" Target="../media/image37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5" Type="http://schemas.openxmlformats.org/officeDocument/2006/relationships/image" Target="../media/image33.png"/><Relationship Id="rId6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Relationship Id="rId4" Type="http://schemas.openxmlformats.org/officeDocument/2006/relationships/image" Target="../media/image45.png"/><Relationship Id="rId5" Type="http://schemas.openxmlformats.org/officeDocument/2006/relationships/image" Target="../media/image43.png"/><Relationship Id="rId6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Relationship Id="rId4" Type="http://schemas.openxmlformats.org/officeDocument/2006/relationships/image" Target="../media/image44.png"/><Relationship Id="rId5" Type="http://schemas.openxmlformats.org/officeDocument/2006/relationships/image" Target="../media/image46.png"/><Relationship Id="rId6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png"/><Relationship Id="rId4" Type="http://schemas.openxmlformats.org/officeDocument/2006/relationships/image" Target="../media/image47.png"/><Relationship Id="rId5" Type="http://schemas.openxmlformats.org/officeDocument/2006/relationships/image" Target="../media/image5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0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2.png"/><Relationship Id="rId4" Type="http://schemas.openxmlformats.org/officeDocument/2006/relationships/image" Target="../media/image58.png"/><Relationship Id="rId5" Type="http://schemas.openxmlformats.org/officeDocument/2006/relationships/image" Target="../media/image5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.gif"/><Relationship Id="rId6" Type="http://schemas.openxmlformats.org/officeDocument/2006/relationships/image" Target="../media/image28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9.gif"/><Relationship Id="rId6" Type="http://schemas.openxmlformats.org/officeDocument/2006/relationships/image" Target="../media/image13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14.gif"/><Relationship Id="rId6" Type="http://schemas.openxmlformats.org/officeDocument/2006/relationships/image" Target="../media/image29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23.gif"/><Relationship Id="rId6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698800"/>
            <a:ext cx="8520600" cy="20526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latin typeface="Comic Sans MS"/>
                <a:ea typeface="Comic Sans MS"/>
                <a:cs typeface="Comic Sans MS"/>
                <a:sym typeface="Comic Sans MS"/>
              </a:rPr>
              <a:t>NoCOVID21/TAHOPE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latin typeface="Comic Sans MS"/>
                <a:ea typeface="Comic Sans MS"/>
                <a:cs typeface="Comic Sans MS"/>
                <a:sym typeface="Comic Sans MS"/>
              </a:rPr>
              <a:t>預報討論會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12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Date: 2021.06.04</a:t>
            </a:r>
            <a:endParaRPr sz="2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陳俊宇. 廖建泓. 柯靜吟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3375" y="3440750"/>
            <a:ext cx="1824150" cy="18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9275" y="752375"/>
            <a:ext cx="6652324" cy="43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2"/>
          <p:cNvSpPr txBox="1"/>
          <p:nvPr>
            <p:ph type="title"/>
          </p:nvPr>
        </p:nvSpPr>
        <p:spPr>
          <a:xfrm>
            <a:off x="311700" y="300950"/>
            <a:ext cx="8520600" cy="7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200"/>
              <a:t>低層水氣通量 6/4 00Z</a:t>
            </a:r>
            <a:endParaRPr sz="3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/>
          <p:nvPr>
            <p:ph type="title"/>
          </p:nvPr>
        </p:nvSpPr>
        <p:spPr>
          <a:xfrm>
            <a:off x="311700" y="300950"/>
            <a:ext cx="8520600" cy="7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2200"/>
              <a:t>低層水氣通量 6/5 00Z</a:t>
            </a:r>
            <a:endParaRPr sz="3100"/>
          </a:p>
        </p:txBody>
      </p:sp>
      <p:pic>
        <p:nvPicPr>
          <p:cNvPr id="167" name="Google Shape;16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9263" y="1170225"/>
            <a:ext cx="6652334" cy="39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9275" y="752375"/>
            <a:ext cx="6652324" cy="439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9263" y="1170225"/>
            <a:ext cx="6652334" cy="39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9275" y="1170225"/>
            <a:ext cx="6652324" cy="39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9275" y="752375"/>
            <a:ext cx="6652350" cy="43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 txBox="1"/>
          <p:nvPr>
            <p:ph type="title"/>
          </p:nvPr>
        </p:nvSpPr>
        <p:spPr>
          <a:xfrm>
            <a:off x="311700" y="300950"/>
            <a:ext cx="8520600" cy="7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200"/>
              <a:t>低層水氣通量 6/6 00Z</a:t>
            </a:r>
            <a:endParaRPr sz="31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9263" y="1170225"/>
            <a:ext cx="6652334" cy="39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9275" y="1170225"/>
            <a:ext cx="6652324" cy="39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9275" y="1170225"/>
            <a:ext cx="6652345" cy="39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9275" y="752374"/>
            <a:ext cx="6652324" cy="439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5"/>
          <p:cNvSpPr txBox="1"/>
          <p:nvPr>
            <p:ph type="title"/>
          </p:nvPr>
        </p:nvSpPr>
        <p:spPr>
          <a:xfrm>
            <a:off x="311700" y="300950"/>
            <a:ext cx="8520600" cy="7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200"/>
              <a:t>低層水氣通量 6/7 00Z</a:t>
            </a:r>
            <a:endParaRPr sz="3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2</a:t>
            </a:r>
            <a:r>
              <a:rPr b="1" lang="zh-TW"/>
              <a:t>. </a:t>
            </a:r>
            <a:r>
              <a:rPr b="1" lang="zh-TW" sz="2800"/>
              <a:t>EC / NCEP 綜觀天氣系統預報比較(6/4-6/7)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91" name="Google Shape;191;p26"/>
          <p:cNvSpPr txBox="1"/>
          <p:nvPr/>
        </p:nvSpPr>
        <p:spPr>
          <a:xfrm>
            <a:off x="108100" y="4423225"/>
            <a:ext cx="4504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chemeClr val="lt1"/>
                </a:solidFill>
              </a:rPr>
              <a:t>Time Period: 6/4 00Z - 6/7 00Z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chemeClr val="lt1"/>
                </a:solidFill>
              </a:rPr>
              <a:t>Model Initial Time: 6/3 00Z</a:t>
            </a:r>
            <a:endParaRPr sz="1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彩雲颱風系集比較</a:t>
            </a:r>
            <a:endParaRPr b="1"/>
          </a:p>
        </p:txBody>
      </p:sp>
      <p:sp>
        <p:nvSpPr>
          <p:cNvPr id="197" name="Google Shape;197;p27"/>
          <p:cNvSpPr txBox="1"/>
          <p:nvPr/>
        </p:nvSpPr>
        <p:spPr>
          <a:xfrm>
            <a:off x="943875" y="943875"/>
            <a:ext cx="3173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500"/>
              <a:t>NCEP</a:t>
            </a:r>
            <a:endParaRPr b="1" sz="2500"/>
          </a:p>
        </p:txBody>
      </p:sp>
      <p:sp>
        <p:nvSpPr>
          <p:cNvPr id="198" name="Google Shape;198;p27"/>
          <p:cNvSpPr txBox="1"/>
          <p:nvPr/>
        </p:nvSpPr>
        <p:spPr>
          <a:xfrm>
            <a:off x="5241175" y="1017725"/>
            <a:ext cx="3173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500"/>
              <a:t>EC</a:t>
            </a:r>
            <a:endParaRPr b="1" sz="2500"/>
          </a:p>
        </p:txBody>
      </p:sp>
      <p:pic>
        <p:nvPicPr>
          <p:cNvPr id="199" name="Google Shape;1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81725" y="1513275"/>
            <a:ext cx="3828950" cy="308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725" y="1420975"/>
            <a:ext cx="3603800" cy="367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1550" y="1420976"/>
            <a:ext cx="4273051" cy="352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6/4 00Z</a:t>
            </a:r>
            <a:endParaRPr b="1"/>
          </a:p>
        </p:txBody>
      </p:sp>
      <p:sp>
        <p:nvSpPr>
          <p:cNvPr id="207" name="Google Shape;207;p28"/>
          <p:cNvSpPr txBox="1"/>
          <p:nvPr/>
        </p:nvSpPr>
        <p:spPr>
          <a:xfrm>
            <a:off x="36172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NCEP</a:t>
            </a:r>
            <a:endParaRPr b="1"/>
          </a:p>
        </p:txBody>
      </p:sp>
      <p:sp>
        <p:nvSpPr>
          <p:cNvPr id="208" name="Google Shape;208;p28"/>
          <p:cNvSpPr txBox="1"/>
          <p:nvPr/>
        </p:nvSpPr>
        <p:spPr>
          <a:xfrm>
            <a:off x="70054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EC</a:t>
            </a:r>
            <a:endParaRPr b="1"/>
          </a:p>
        </p:txBody>
      </p:sp>
      <p:sp>
        <p:nvSpPr>
          <p:cNvPr id="209" name="Google Shape;209;p28"/>
          <p:cNvSpPr txBox="1"/>
          <p:nvPr/>
        </p:nvSpPr>
        <p:spPr>
          <a:xfrm>
            <a:off x="203275" y="883825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850hPa</a:t>
            </a:r>
            <a:endParaRPr sz="1900"/>
          </a:p>
        </p:txBody>
      </p:sp>
      <p:sp>
        <p:nvSpPr>
          <p:cNvPr id="210" name="Google Shape;210;p28"/>
          <p:cNvSpPr txBox="1"/>
          <p:nvPr/>
        </p:nvSpPr>
        <p:spPr>
          <a:xfrm>
            <a:off x="203275" y="3353700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500hPa</a:t>
            </a:r>
            <a:endParaRPr sz="1900"/>
          </a:p>
        </p:txBody>
      </p:sp>
      <p:sp>
        <p:nvSpPr>
          <p:cNvPr id="211" name="Google Shape;211;p28"/>
          <p:cNvSpPr txBox="1"/>
          <p:nvPr/>
        </p:nvSpPr>
        <p:spPr>
          <a:xfrm>
            <a:off x="215500" y="3784600"/>
            <a:ext cx="186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重力位高度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8"/>
          <p:cNvSpPr txBox="1"/>
          <p:nvPr/>
        </p:nvSpPr>
        <p:spPr>
          <a:xfrm>
            <a:off x="215500" y="1285700"/>
            <a:ext cx="186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風速</a:t>
            </a:r>
            <a:endParaRPr/>
          </a:p>
        </p:txBody>
      </p:sp>
      <p:pic>
        <p:nvPicPr>
          <p:cNvPr id="213" name="Google Shape;21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7600" y="2703212"/>
            <a:ext cx="3312000" cy="24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8"/>
          <p:cNvSpPr/>
          <p:nvPr/>
        </p:nvSpPr>
        <p:spPr>
          <a:xfrm>
            <a:off x="7095950" y="3154750"/>
            <a:ext cx="697650" cy="615575"/>
          </a:xfrm>
          <a:custGeom>
            <a:rect b="b" l="l" r="r" t="t"/>
            <a:pathLst>
              <a:path extrusionOk="0" h="24623" w="27906">
                <a:moveTo>
                  <a:pt x="27906" y="0"/>
                </a:moveTo>
                <a:cubicBezTo>
                  <a:pt x="25947" y="5878"/>
                  <a:pt x="18756" y="8523"/>
                  <a:pt x="15321" y="13679"/>
                </a:cubicBezTo>
                <a:cubicBezTo>
                  <a:pt x="11841" y="18902"/>
                  <a:pt x="6276" y="24623"/>
                  <a:pt x="0" y="24623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5" name="Google Shape;215;p28"/>
          <p:cNvSpPr/>
          <p:nvPr/>
        </p:nvSpPr>
        <p:spPr>
          <a:xfrm>
            <a:off x="6089802" y="4100555"/>
            <a:ext cx="2784475" cy="983000"/>
          </a:xfrm>
          <a:custGeom>
            <a:rect b="b" l="l" r="r" t="t"/>
            <a:pathLst>
              <a:path extrusionOk="0" h="39320" w="111379">
                <a:moveTo>
                  <a:pt x="111379" y="7037"/>
                </a:moveTo>
                <a:cubicBezTo>
                  <a:pt x="109152" y="351"/>
                  <a:pt x="97497" y="1824"/>
                  <a:pt x="90586" y="3206"/>
                </a:cubicBezTo>
                <a:cubicBezTo>
                  <a:pt x="87982" y="3727"/>
                  <a:pt x="85445" y="1857"/>
                  <a:pt x="82926" y="1018"/>
                </a:cubicBezTo>
                <a:cubicBezTo>
                  <a:pt x="74898" y="-1656"/>
                  <a:pt x="65783" y="1627"/>
                  <a:pt x="57755" y="4301"/>
                </a:cubicBezTo>
                <a:cubicBezTo>
                  <a:pt x="52388" y="6089"/>
                  <a:pt x="57224" y="18798"/>
                  <a:pt x="51736" y="20169"/>
                </a:cubicBezTo>
                <a:cubicBezTo>
                  <a:pt x="48972" y="20860"/>
                  <a:pt x="47165" y="16306"/>
                  <a:pt x="46265" y="13603"/>
                </a:cubicBezTo>
                <a:cubicBezTo>
                  <a:pt x="45804" y="12218"/>
                  <a:pt x="47649" y="9687"/>
                  <a:pt x="46265" y="9225"/>
                </a:cubicBezTo>
                <a:cubicBezTo>
                  <a:pt x="43033" y="8146"/>
                  <a:pt x="39648" y="13038"/>
                  <a:pt x="36415" y="11961"/>
                </a:cubicBezTo>
                <a:cubicBezTo>
                  <a:pt x="24961" y="8145"/>
                  <a:pt x="4123" y="3245"/>
                  <a:pt x="301" y="14697"/>
                </a:cubicBezTo>
                <a:cubicBezTo>
                  <a:pt x="-814" y="18038"/>
                  <a:pt x="2178" y="21615"/>
                  <a:pt x="4132" y="24546"/>
                </a:cubicBezTo>
                <a:cubicBezTo>
                  <a:pt x="5048" y="25920"/>
                  <a:pt x="3112" y="28949"/>
                  <a:pt x="4679" y="29471"/>
                </a:cubicBezTo>
                <a:cubicBezTo>
                  <a:pt x="8501" y="30745"/>
                  <a:pt x="14482" y="27213"/>
                  <a:pt x="16717" y="30565"/>
                </a:cubicBezTo>
                <a:cubicBezTo>
                  <a:pt x="18336" y="32993"/>
                  <a:pt x="18781" y="37256"/>
                  <a:pt x="16717" y="3932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216" name="Google Shape;21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7600" y="265175"/>
            <a:ext cx="3312000" cy="243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8"/>
          <p:cNvSpPr/>
          <p:nvPr/>
        </p:nvSpPr>
        <p:spPr>
          <a:xfrm>
            <a:off x="7026187" y="1482588"/>
            <a:ext cx="780393" cy="414462"/>
          </a:xfrm>
          <a:custGeom>
            <a:rect b="b" l="l" r="r" t="t"/>
            <a:pathLst>
              <a:path extrusionOk="0" h="35020" w="65662">
                <a:moveTo>
                  <a:pt x="65662" y="0"/>
                </a:moveTo>
                <a:cubicBezTo>
                  <a:pt x="55091" y="7929"/>
                  <a:pt x="41914" y="11600"/>
                  <a:pt x="30095" y="17510"/>
                </a:cubicBezTo>
                <a:cubicBezTo>
                  <a:pt x="27876" y="18619"/>
                  <a:pt x="26430" y="21103"/>
                  <a:pt x="24076" y="21887"/>
                </a:cubicBezTo>
                <a:cubicBezTo>
                  <a:pt x="15403" y="24776"/>
                  <a:pt x="6458" y="28550"/>
                  <a:pt x="0" y="3502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218" name="Google Shape;21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0000" y="265175"/>
            <a:ext cx="3312000" cy="24452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8"/>
          <p:cNvSpPr/>
          <p:nvPr/>
        </p:nvSpPr>
        <p:spPr>
          <a:xfrm>
            <a:off x="3794179" y="1400969"/>
            <a:ext cx="774688" cy="480840"/>
          </a:xfrm>
          <a:custGeom>
            <a:rect b="b" l="l" r="r" t="t"/>
            <a:pathLst>
              <a:path extrusionOk="0" h="39397" w="63473">
                <a:moveTo>
                  <a:pt x="63473" y="0"/>
                </a:moveTo>
                <a:cubicBezTo>
                  <a:pt x="53135" y="10332"/>
                  <a:pt x="39036" y="16721"/>
                  <a:pt x="25170" y="21340"/>
                </a:cubicBezTo>
                <a:cubicBezTo>
                  <a:pt x="23331" y="21953"/>
                  <a:pt x="22953" y="24642"/>
                  <a:pt x="21340" y="25717"/>
                </a:cubicBezTo>
                <a:cubicBezTo>
                  <a:pt x="17403" y="28342"/>
                  <a:pt x="12099" y="28936"/>
                  <a:pt x="8755" y="32283"/>
                </a:cubicBezTo>
                <a:cubicBezTo>
                  <a:pt x="6097" y="34943"/>
                  <a:pt x="3760" y="39397"/>
                  <a:pt x="0" y="39397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20" name="Google Shape;220;p28"/>
          <p:cNvSpPr/>
          <p:nvPr/>
        </p:nvSpPr>
        <p:spPr>
          <a:xfrm>
            <a:off x="3965013" y="1927861"/>
            <a:ext cx="173400" cy="127500"/>
          </a:xfrm>
          <a:prstGeom prst="ellipse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1" name="Google Shape;221;p28"/>
          <p:cNvCxnSpPr/>
          <p:nvPr/>
        </p:nvCxnSpPr>
        <p:spPr>
          <a:xfrm flipH="1" rot="10800000">
            <a:off x="3990405" y="1859830"/>
            <a:ext cx="110400" cy="867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28"/>
          <p:cNvCxnSpPr/>
          <p:nvPr/>
        </p:nvCxnSpPr>
        <p:spPr>
          <a:xfrm flipH="1">
            <a:off x="4017014" y="2036676"/>
            <a:ext cx="96000" cy="1002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3" name="Google Shape;223;p28"/>
          <p:cNvSpPr txBox="1"/>
          <p:nvPr/>
        </p:nvSpPr>
        <p:spPr>
          <a:xfrm>
            <a:off x="3501938" y="1886675"/>
            <a:ext cx="61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彩雲</a:t>
            </a:r>
            <a:endParaRPr b="1"/>
          </a:p>
        </p:txBody>
      </p:sp>
      <p:pic>
        <p:nvPicPr>
          <p:cNvPr id="224" name="Google Shape;22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0009" y="2710075"/>
            <a:ext cx="3312018" cy="244520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8"/>
          <p:cNvSpPr/>
          <p:nvPr/>
        </p:nvSpPr>
        <p:spPr>
          <a:xfrm>
            <a:off x="2645283" y="4171617"/>
            <a:ext cx="2826525" cy="917150"/>
          </a:xfrm>
          <a:custGeom>
            <a:rect b="b" l="l" r="r" t="t"/>
            <a:pathLst>
              <a:path extrusionOk="0" h="36686" w="113061">
                <a:moveTo>
                  <a:pt x="22777" y="36686"/>
                </a:moveTo>
                <a:cubicBezTo>
                  <a:pt x="24709" y="33465"/>
                  <a:pt x="30904" y="29493"/>
                  <a:pt x="28248" y="26837"/>
                </a:cubicBezTo>
                <a:cubicBezTo>
                  <a:pt x="26456" y="25045"/>
                  <a:pt x="23791" y="21602"/>
                  <a:pt x="21682" y="23007"/>
                </a:cubicBezTo>
                <a:cubicBezTo>
                  <a:pt x="18751" y="24960"/>
                  <a:pt x="15175" y="27951"/>
                  <a:pt x="11833" y="26837"/>
                </a:cubicBezTo>
                <a:cubicBezTo>
                  <a:pt x="9617" y="26098"/>
                  <a:pt x="9108" y="23016"/>
                  <a:pt x="7455" y="21365"/>
                </a:cubicBezTo>
                <a:cubicBezTo>
                  <a:pt x="5945" y="19856"/>
                  <a:pt x="3213" y="20360"/>
                  <a:pt x="1436" y="19176"/>
                </a:cubicBezTo>
                <a:cubicBezTo>
                  <a:pt x="-1144" y="17457"/>
                  <a:pt x="454" y="12815"/>
                  <a:pt x="1436" y="9874"/>
                </a:cubicBezTo>
                <a:cubicBezTo>
                  <a:pt x="3867" y="2589"/>
                  <a:pt x="17132" y="5804"/>
                  <a:pt x="24418" y="8233"/>
                </a:cubicBezTo>
                <a:cubicBezTo>
                  <a:pt x="29141" y="9807"/>
                  <a:pt x="34469" y="8848"/>
                  <a:pt x="39192" y="10422"/>
                </a:cubicBezTo>
                <a:cubicBezTo>
                  <a:pt x="45075" y="12383"/>
                  <a:pt x="49724" y="21136"/>
                  <a:pt x="55607" y="19176"/>
                </a:cubicBezTo>
                <a:cubicBezTo>
                  <a:pt x="60205" y="17644"/>
                  <a:pt x="57105" y="8924"/>
                  <a:pt x="60532" y="5497"/>
                </a:cubicBezTo>
                <a:cubicBezTo>
                  <a:pt x="62324" y="3705"/>
                  <a:pt x="64694" y="2468"/>
                  <a:pt x="67098" y="1667"/>
                </a:cubicBezTo>
                <a:cubicBezTo>
                  <a:pt x="75411" y="-1102"/>
                  <a:pt x="85050" y="-10"/>
                  <a:pt x="93363" y="2761"/>
                </a:cubicBezTo>
                <a:cubicBezTo>
                  <a:pt x="96841" y="3920"/>
                  <a:pt x="100828" y="508"/>
                  <a:pt x="104306" y="1667"/>
                </a:cubicBezTo>
                <a:cubicBezTo>
                  <a:pt x="108101" y="2931"/>
                  <a:pt x="110233" y="7046"/>
                  <a:pt x="113061" y="9874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26" name="Google Shape;226;p28"/>
          <p:cNvSpPr/>
          <p:nvPr/>
        </p:nvSpPr>
        <p:spPr>
          <a:xfrm>
            <a:off x="3666100" y="3748200"/>
            <a:ext cx="287275" cy="328300"/>
          </a:xfrm>
          <a:custGeom>
            <a:rect b="b" l="l" r="r" t="t"/>
            <a:pathLst>
              <a:path extrusionOk="0" h="13132" w="11491">
                <a:moveTo>
                  <a:pt x="11491" y="0"/>
                </a:moveTo>
                <a:cubicBezTo>
                  <a:pt x="10080" y="5643"/>
                  <a:pt x="4117" y="9023"/>
                  <a:pt x="0" y="13132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7" name="Google Shape;227;p28"/>
          <p:cNvSpPr/>
          <p:nvPr/>
        </p:nvSpPr>
        <p:spPr>
          <a:xfrm>
            <a:off x="3986758" y="4364756"/>
            <a:ext cx="173400" cy="127500"/>
          </a:xfrm>
          <a:prstGeom prst="ellipse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8" name="Google Shape;228;p28"/>
          <p:cNvCxnSpPr/>
          <p:nvPr/>
        </p:nvCxnSpPr>
        <p:spPr>
          <a:xfrm flipH="1" rot="10800000">
            <a:off x="4012151" y="4296726"/>
            <a:ext cx="110400" cy="867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9" name="Google Shape;229;p28"/>
          <p:cNvCxnSpPr/>
          <p:nvPr/>
        </p:nvCxnSpPr>
        <p:spPr>
          <a:xfrm flipH="1">
            <a:off x="4038759" y="4473571"/>
            <a:ext cx="96000" cy="1002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0" name="Google Shape;230;p28"/>
          <p:cNvSpPr txBox="1"/>
          <p:nvPr/>
        </p:nvSpPr>
        <p:spPr>
          <a:xfrm>
            <a:off x="3501925" y="4323575"/>
            <a:ext cx="61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彩雲</a:t>
            </a:r>
            <a:endParaRPr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6/5 00Z</a:t>
            </a:r>
            <a:endParaRPr b="1"/>
          </a:p>
        </p:txBody>
      </p:sp>
      <p:sp>
        <p:nvSpPr>
          <p:cNvPr id="236" name="Google Shape;236;p29"/>
          <p:cNvSpPr txBox="1"/>
          <p:nvPr/>
        </p:nvSpPr>
        <p:spPr>
          <a:xfrm>
            <a:off x="36172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NCEP</a:t>
            </a:r>
            <a:endParaRPr b="1"/>
          </a:p>
        </p:txBody>
      </p:sp>
      <p:sp>
        <p:nvSpPr>
          <p:cNvPr id="237" name="Google Shape;237;p29"/>
          <p:cNvSpPr txBox="1"/>
          <p:nvPr/>
        </p:nvSpPr>
        <p:spPr>
          <a:xfrm>
            <a:off x="70054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EC</a:t>
            </a:r>
            <a:endParaRPr b="1"/>
          </a:p>
        </p:txBody>
      </p:sp>
      <p:sp>
        <p:nvSpPr>
          <p:cNvPr id="238" name="Google Shape;238;p29"/>
          <p:cNvSpPr txBox="1"/>
          <p:nvPr/>
        </p:nvSpPr>
        <p:spPr>
          <a:xfrm>
            <a:off x="203275" y="883825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850hPa</a:t>
            </a:r>
            <a:endParaRPr sz="1900"/>
          </a:p>
        </p:txBody>
      </p:sp>
      <p:sp>
        <p:nvSpPr>
          <p:cNvPr id="239" name="Google Shape;239;p29"/>
          <p:cNvSpPr txBox="1"/>
          <p:nvPr/>
        </p:nvSpPr>
        <p:spPr>
          <a:xfrm>
            <a:off x="203275" y="3353700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500hPa</a:t>
            </a:r>
            <a:endParaRPr sz="1900"/>
          </a:p>
        </p:txBody>
      </p:sp>
      <p:sp>
        <p:nvSpPr>
          <p:cNvPr id="240" name="Google Shape;240;p29"/>
          <p:cNvSpPr txBox="1"/>
          <p:nvPr/>
        </p:nvSpPr>
        <p:spPr>
          <a:xfrm>
            <a:off x="215500" y="3784600"/>
            <a:ext cx="186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重力位高度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9"/>
          <p:cNvSpPr txBox="1"/>
          <p:nvPr/>
        </p:nvSpPr>
        <p:spPr>
          <a:xfrm>
            <a:off x="215500" y="1285700"/>
            <a:ext cx="186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風速</a:t>
            </a:r>
            <a:endParaRPr/>
          </a:p>
        </p:txBody>
      </p:sp>
      <p:pic>
        <p:nvPicPr>
          <p:cNvPr id="242" name="Google Shape;2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7600" y="2700000"/>
            <a:ext cx="3312000" cy="242452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9"/>
          <p:cNvSpPr/>
          <p:nvPr/>
        </p:nvSpPr>
        <p:spPr>
          <a:xfrm>
            <a:off x="6525891" y="3915118"/>
            <a:ext cx="2338425" cy="1173650"/>
          </a:xfrm>
          <a:custGeom>
            <a:rect b="b" l="l" r="r" t="t"/>
            <a:pathLst>
              <a:path extrusionOk="0" h="46946" w="93537">
                <a:moveTo>
                  <a:pt x="93537" y="3172"/>
                </a:moveTo>
                <a:cubicBezTo>
                  <a:pt x="82659" y="-4087"/>
                  <a:pt x="66383" y="2793"/>
                  <a:pt x="54687" y="8644"/>
                </a:cubicBezTo>
                <a:cubicBezTo>
                  <a:pt x="48573" y="11703"/>
                  <a:pt x="46946" y="21254"/>
                  <a:pt x="40461" y="23418"/>
                </a:cubicBezTo>
                <a:cubicBezTo>
                  <a:pt x="36655" y="24688"/>
                  <a:pt x="32230" y="22150"/>
                  <a:pt x="28423" y="23418"/>
                </a:cubicBezTo>
                <a:cubicBezTo>
                  <a:pt x="24756" y="24640"/>
                  <a:pt x="21344" y="27248"/>
                  <a:pt x="17479" y="27248"/>
                </a:cubicBezTo>
                <a:cubicBezTo>
                  <a:pt x="12372" y="27248"/>
                  <a:pt x="6408" y="24416"/>
                  <a:pt x="2158" y="27248"/>
                </a:cubicBezTo>
                <a:cubicBezTo>
                  <a:pt x="1247" y="27855"/>
                  <a:pt x="2504" y="29493"/>
                  <a:pt x="2158" y="30531"/>
                </a:cubicBezTo>
                <a:cubicBezTo>
                  <a:pt x="890" y="34338"/>
                  <a:pt x="-1855" y="42569"/>
                  <a:pt x="2158" y="42569"/>
                </a:cubicBezTo>
                <a:cubicBezTo>
                  <a:pt x="3629" y="42569"/>
                  <a:pt x="1890" y="39415"/>
                  <a:pt x="2705" y="38191"/>
                </a:cubicBezTo>
                <a:cubicBezTo>
                  <a:pt x="3250" y="37374"/>
                  <a:pt x="4562" y="36658"/>
                  <a:pt x="5441" y="37097"/>
                </a:cubicBezTo>
                <a:cubicBezTo>
                  <a:pt x="7243" y="37998"/>
                  <a:pt x="4077" y="42479"/>
                  <a:pt x="5988" y="43116"/>
                </a:cubicBezTo>
                <a:cubicBezTo>
                  <a:pt x="8013" y="43791"/>
                  <a:pt x="6993" y="38873"/>
                  <a:pt x="8177" y="37097"/>
                </a:cubicBezTo>
                <a:cubicBezTo>
                  <a:pt x="8497" y="36617"/>
                  <a:pt x="9411" y="36142"/>
                  <a:pt x="9819" y="36550"/>
                </a:cubicBezTo>
                <a:cubicBezTo>
                  <a:pt x="12432" y="39160"/>
                  <a:pt x="13649" y="43253"/>
                  <a:pt x="13649" y="46946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244" name="Google Shape;2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76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9"/>
          <p:cNvSpPr/>
          <p:nvPr/>
        </p:nvSpPr>
        <p:spPr>
          <a:xfrm>
            <a:off x="7173838" y="1471140"/>
            <a:ext cx="716602" cy="284632"/>
          </a:xfrm>
          <a:custGeom>
            <a:rect b="b" l="l" r="r" t="t"/>
            <a:pathLst>
              <a:path extrusionOk="0" h="22982" w="58001">
                <a:moveTo>
                  <a:pt x="58001" y="0"/>
                </a:moveTo>
                <a:cubicBezTo>
                  <a:pt x="55001" y="3000"/>
                  <a:pt x="49511" y="2474"/>
                  <a:pt x="46510" y="5472"/>
                </a:cubicBezTo>
                <a:cubicBezTo>
                  <a:pt x="34791" y="17180"/>
                  <a:pt x="16566" y="22982"/>
                  <a:pt x="0" y="22982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246" name="Google Shape;24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0000" y="246475"/>
            <a:ext cx="3312000" cy="2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9"/>
          <p:cNvSpPr/>
          <p:nvPr/>
        </p:nvSpPr>
        <p:spPr>
          <a:xfrm>
            <a:off x="3578708" y="1811323"/>
            <a:ext cx="656825" cy="110857"/>
          </a:xfrm>
          <a:custGeom>
            <a:rect b="b" l="l" r="r" t="t"/>
            <a:pathLst>
              <a:path extrusionOk="0" h="9302" w="55265">
                <a:moveTo>
                  <a:pt x="0" y="9302"/>
                </a:moveTo>
                <a:cubicBezTo>
                  <a:pt x="18123" y="4771"/>
                  <a:pt x="42068" y="13221"/>
                  <a:pt x="55265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48" name="Google Shape;248;p29"/>
          <p:cNvSpPr/>
          <p:nvPr/>
        </p:nvSpPr>
        <p:spPr>
          <a:xfrm>
            <a:off x="4144473" y="1654842"/>
            <a:ext cx="208200" cy="156600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0000" y="2698075"/>
            <a:ext cx="3312000" cy="24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9"/>
          <p:cNvSpPr/>
          <p:nvPr/>
        </p:nvSpPr>
        <p:spPr>
          <a:xfrm>
            <a:off x="3310450" y="3945766"/>
            <a:ext cx="2188725" cy="1143000"/>
          </a:xfrm>
          <a:custGeom>
            <a:rect b="b" l="l" r="r" t="t"/>
            <a:pathLst>
              <a:path extrusionOk="0" h="45720" w="87549">
                <a:moveTo>
                  <a:pt x="0" y="45720"/>
                </a:moveTo>
                <a:cubicBezTo>
                  <a:pt x="2559" y="41881"/>
                  <a:pt x="5836" y="36965"/>
                  <a:pt x="4377" y="32588"/>
                </a:cubicBezTo>
                <a:cubicBezTo>
                  <a:pt x="3732" y="30653"/>
                  <a:pt x="-56" y="28247"/>
                  <a:pt x="1641" y="27116"/>
                </a:cubicBezTo>
                <a:cubicBezTo>
                  <a:pt x="9860" y="21640"/>
                  <a:pt x="21819" y="28050"/>
                  <a:pt x="31189" y="24927"/>
                </a:cubicBezTo>
                <a:cubicBezTo>
                  <a:pt x="38906" y="22355"/>
                  <a:pt x="41529" y="11084"/>
                  <a:pt x="49246" y="8512"/>
                </a:cubicBezTo>
                <a:cubicBezTo>
                  <a:pt x="58279" y="5501"/>
                  <a:pt x="67572" y="3315"/>
                  <a:pt x="76605" y="304"/>
                </a:cubicBezTo>
                <a:cubicBezTo>
                  <a:pt x="80134" y="-872"/>
                  <a:pt x="83829" y="2493"/>
                  <a:pt x="87549" y="2493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51" name="Google Shape;251;p29"/>
          <p:cNvSpPr/>
          <p:nvPr/>
        </p:nvSpPr>
        <p:spPr>
          <a:xfrm>
            <a:off x="4144473" y="4105417"/>
            <a:ext cx="208200" cy="156600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9"/>
          <p:cNvSpPr/>
          <p:nvPr/>
        </p:nvSpPr>
        <p:spPr>
          <a:xfrm>
            <a:off x="3912350" y="3679800"/>
            <a:ext cx="232550" cy="424050"/>
          </a:xfrm>
          <a:custGeom>
            <a:rect b="b" l="l" r="r" t="t"/>
            <a:pathLst>
              <a:path extrusionOk="0" h="16962" w="9302">
                <a:moveTo>
                  <a:pt x="9302" y="0"/>
                </a:moveTo>
                <a:cubicBezTo>
                  <a:pt x="7738" y="6256"/>
                  <a:pt x="6448" y="16962"/>
                  <a:pt x="0" y="16962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3" name="Google Shape;253;p29"/>
          <p:cNvSpPr/>
          <p:nvPr/>
        </p:nvSpPr>
        <p:spPr>
          <a:xfrm>
            <a:off x="7236475" y="3611400"/>
            <a:ext cx="259900" cy="465100"/>
          </a:xfrm>
          <a:custGeom>
            <a:rect b="b" l="l" r="r" t="t"/>
            <a:pathLst>
              <a:path extrusionOk="0" h="18604" w="10396">
                <a:moveTo>
                  <a:pt x="10396" y="0"/>
                </a:moveTo>
                <a:cubicBezTo>
                  <a:pt x="7219" y="6354"/>
                  <a:pt x="6354" y="15427"/>
                  <a:pt x="0" y="18604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6/6 00Z</a:t>
            </a:r>
            <a:endParaRPr b="1"/>
          </a:p>
        </p:txBody>
      </p:sp>
      <p:sp>
        <p:nvSpPr>
          <p:cNvPr id="259" name="Google Shape;259;p30"/>
          <p:cNvSpPr txBox="1"/>
          <p:nvPr/>
        </p:nvSpPr>
        <p:spPr>
          <a:xfrm>
            <a:off x="36172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NCEP</a:t>
            </a:r>
            <a:endParaRPr b="1"/>
          </a:p>
        </p:txBody>
      </p:sp>
      <p:sp>
        <p:nvSpPr>
          <p:cNvPr id="260" name="Google Shape;260;p30"/>
          <p:cNvSpPr txBox="1"/>
          <p:nvPr/>
        </p:nvSpPr>
        <p:spPr>
          <a:xfrm>
            <a:off x="70054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EC</a:t>
            </a:r>
            <a:endParaRPr b="1"/>
          </a:p>
        </p:txBody>
      </p:sp>
      <p:sp>
        <p:nvSpPr>
          <p:cNvPr id="261" name="Google Shape;261;p30"/>
          <p:cNvSpPr txBox="1"/>
          <p:nvPr/>
        </p:nvSpPr>
        <p:spPr>
          <a:xfrm>
            <a:off x="203275" y="883825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850hPa</a:t>
            </a:r>
            <a:endParaRPr sz="1900"/>
          </a:p>
        </p:txBody>
      </p:sp>
      <p:sp>
        <p:nvSpPr>
          <p:cNvPr id="262" name="Google Shape;262;p30"/>
          <p:cNvSpPr txBox="1"/>
          <p:nvPr/>
        </p:nvSpPr>
        <p:spPr>
          <a:xfrm>
            <a:off x="203275" y="3353700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500hPa</a:t>
            </a:r>
            <a:endParaRPr sz="1900"/>
          </a:p>
        </p:txBody>
      </p:sp>
      <p:sp>
        <p:nvSpPr>
          <p:cNvPr id="263" name="Google Shape;263;p30"/>
          <p:cNvSpPr txBox="1"/>
          <p:nvPr/>
        </p:nvSpPr>
        <p:spPr>
          <a:xfrm>
            <a:off x="215500" y="3784600"/>
            <a:ext cx="186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重力位高度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0"/>
          <p:cNvSpPr txBox="1"/>
          <p:nvPr/>
        </p:nvSpPr>
        <p:spPr>
          <a:xfrm>
            <a:off x="215500" y="1285700"/>
            <a:ext cx="186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風速</a:t>
            </a:r>
            <a:endParaRPr/>
          </a:p>
        </p:txBody>
      </p:sp>
      <p:pic>
        <p:nvPicPr>
          <p:cNvPr id="265" name="Google Shape;2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263" y="2700000"/>
            <a:ext cx="3320686" cy="2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0"/>
          <p:cNvSpPr/>
          <p:nvPr/>
        </p:nvSpPr>
        <p:spPr>
          <a:xfrm>
            <a:off x="7505702" y="3296775"/>
            <a:ext cx="373710" cy="793425"/>
          </a:xfrm>
          <a:custGeom>
            <a:rect b="b" l="l" r="r" t="t"/>
            <a:pathLst>
              <a:path extrusionOk="0" h="24076" w="13679">
                <a:moveTo>
                  <a:pt x="13679" y="0"/>
                </a:moveTo>
                <a:cubicBezTo>
                  <a:pt x="10760" y="8757"/>
                  <a:pt x="4125" y="15819"/>
                  <a:pt x="0" y="24076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7" name="Google Shape;267;p30"/>
          <p:cNvSpPr/>
          <p:nvPr/>
        </p:nvSpPr>
        <p:spPr>
          <a:xfrm>
            <a:off x="7505709" y="3720825"/>
            <a:ext cx="1344950" cy="1326925"/>
          </a:xfrm>
          <a:custGeom>
            <a:rect b="b" l="l" r="r" t="t"/>
            <a:pathLst>
              <a:path extrusionOk="0" h="53077" w="53798">
                <a:moveTo>
                  <a:pt x="53798" y="0"/>
                </a:moveTo>
                <a:cubicBezTo>
                  <a:pt x="47159" y="0"/>
                  <a:pt x="41491" y="5011"/>
                  <a:pt x="35194" y="7114"/>
                </a:cubicBezTo>
                <a:cubicBezTo>
                  <a:pt x="20367" y="12065"/>
                  <a:pt x="5117" y="23473"/>
                  <a:pt x="174" y="38303"/>
                </a:cubicBezTo>
                <a:cubicBezTo>
                  <a:pt x="-1215" y="42470"/>
                  <a:pt x="8633" y="42891"/>
                  <a:pt x="10024" y="47058"/>
                </a:cubicBezTo>
                <a:cubicBezTo>
                  <a:pt x="10777" y="49314"/>
                  <a:pt x="8571" y="53077"/>
                  <a:pt x="6193" y="53077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268" name="Google Shape;26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4275" y="248400"/>
            <a:ext cx="3320686" cy="2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0"/>
          <p:cNvSpPr/>
          <p:nvPr/>
        </p:nvSpPr>
        <p:spPr>
          <a:xfrm>
            <a:off x="7252240" y="1382563"/>
            <a:ext cx="753888" cy="450634"/>
          </a:xfrm>
          <a:custGeom>
            <a:rect b="b" l="l" r="r" t="t"/>
            <a:pathLst>
              <a:path extrusionOk="0" h="35567" w="59643">
                <a:moveTo>
                  <a:pt x="59643" y="0"/>
                </a:moveTo>
                <a:cubicBezTo>
                  <a:pt x="52923" y="10076"/>
                  <a:pt x="40719" y="15170"/>
                  <a:pt x="30642" y="21888"/>
                </a:cubicBezTo>
                <a:cubicBezTo>
                  <a:pt x="21335" y="28093"/>
                  <a:pt x="11186" y="35567"/>
                  <a:pt x="0" y="35567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270" name="Google Shape;27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00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0"/>
          <p:cNvSpPr/>
          <p:nvPr/>
        </p:nvSpPr>
        <p:spPr>
          <a:xfrm>
            <a:off x="3663244" y="1676331"/>
            <a:ext cx="676340" cy="162985"/>
          </a:xfrm>
          <a:custGeom>
            <a:rect b="b" l="l" r="r" t="t"/>
            <a:pathLst>
              <a:path extrusionOk="0" h="13679" w="56907">
                <a:moveTo>
                  <a:pt x="56907" y="0"/>
                </a:moveTo>
                <a:cubicBezTo>
                  <a:pt x="54373" y="0"/>
                  <a:pt x="52745" y="3029"/>
                  <a:pt x="50341" y="3830"/>
                </a:cubicBezTo>
                <a:cubicBezTo>
                  <a:pt x="44812" y="5672"/>
                  <a:pt x="39579" y="8436"/>
                  <a:pt x="33925" y="9849"/>
                </a:cubicBezTo>
                <a:cubicBezTo>
                  <a:pt x="22884" y="12608"/>
                  <a:pt x="11380" y="13679"/>
                  <a:pt x="0" y="13679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272" name="Google Shape;27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0000" y="2700000"/>
            <a:ext cx="3312000" cy="24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0"/>
          <p:cNvSpPr/>
          <p:nvPr/>
        </p:nvSpPr>
        <p:spPr>
          <a:xfrm>
            <a:off x="4217144" y="3720825"/>
            <a:ext cx="1268350" cy="1367950"/>
          </a:xfrm>
          <a:custGeom>
            <a:rect b="b" l="l" r="r" t="t"/>
            <a:pathLst>
              <a:path extrusionOk="0" h="54718" w="50734">
                <a:moveTo>
                  <a:pt x="26658" y="54718"/>
                </a:moveTo>
                <a:cubicBezTo>
                  <a:pt x="25488" y="51215"/>
                  <a:pt x="25438" y="46933"/>
                  <a:pt x="22827" y="44322"/>
                </a:cubicBezTo>
                <a:cubicBezTo>
                  <a:pt x="21604" y="43099"/>
                  <a:pt x="19581" y="46382"/>
                  <a:pt x="17903" y="45963"/>
                </a:cubicBezTo>
                <a:cubicBezTo>
                  <a:pt x="14640" y="45148"/>
                  <a:pt x="12619" y="41776"/>
                  <a:pt x="10242" y="39397"/>
                </a:cubicBezTo>
                <a:cubicBezTo>
                  <a:pt x="8163" y="37316"/>
                  <a:pt x="4277" y="39233"/>
                  <a:pt x="1487" y="38303"/>
                </a:cubicBezTo>
                <a:cubicBezTo>
                  <a:pt x="-278" y="37715"/>
                  <a:pt x="-58" y="34636"/>
                  <a:pt x="393" y="32831"/>
                </a:cubicBezTo>
                <a:cubicBezTo>
                  <a:pt x="2333" y="25070"/>
                  <a:pt x="10748" y="19995"/>
                  <a:pt x="17903" y="16416"/>
                </a:cubicBezTo>
                <a:cubicBezTo>
                  <a:pt x="28846" y="10942"/>
                  <a:pt x="38499" y="0"/>
                  <a:pt x="50734" y="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74" name="Google Shape;274;p30"/>
          <p:cNvSpPr/>
          <p:nvPr/>
        </p:nvSpPr>
        <p:spPr>
          <a:xfrm>
            <a:off x="5006700" y="4715101"/>
            <a:ext cx="465100" cy="373675"/>
          </a:xfrm>
          <a:custGeom>
            <a:rect b="b" l="l" r="r" t="t"/>
            <a:pathLst>
              <a:path extrusionOk="0" h="14947" w="18604">
                <a:moveTo>
                  <a:pt x="0" y="14947"/>
                </a:moveTo>
                <a:cubicBezTo>
                  <a:pt x="1217" y="10079"/>
                  <a:pt x="164" y="2308"/>
                  <a:pt x="4925" y="721"/>
                </a:cubicBezTo>
                <a:cubicBezTo>
                  <a:pt x="9251" y="-721"/>
                  <a:pt x="14044" y="721"/>
                  <a:pt x="18604" y="721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75" name="Google Shape;275;p30"/>
          <p:cNvSpPr/>
          <p:nvPr/>
        </p:nvSpPr>
        <p:spPr>
          <a:xfrm>
            <a:off x="3967050" y="3666100"/>
            <a:ext cx="424075" cy="424075"/>
          </a:xfrm>
          <a:custGeom>
            <a:rect b="b" l="l" r="r" t="t"/>
            <a:pathLst>
              <a:path extrusionOk="0" h="16963" w="16963">
                <a:moveTo>
                  <a:pt x="16963" y="0"/>
                </a:moveTo>
                <a:cubicBezTo>
                  <a:pt x="16963" y="7996"/>
                  <a:pt x="7996" y="16963"/>
                  <a:pt x="0" y="16963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1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6/7 00Z</a:t>
            </a:r>
            <a:endParaRPr b="1"/>
          </a:p>
        </p:txBody>
      </p:sp>
      <p:sp>
        <p:nvSpPr>
          <p:cNvPr id="281" name="Google Shape;281;p31"/>
          <p:cNvSpPr txBox="1"/>
          <p:nvPr/>
        </p:nvSpPr>
        <p:spPr>
          <a:xfrm>
            <a:off x="36172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NCEP</a:t>
            </a:r>
            <a:endParaRPr b="1"/>
          </a:p>
        </p:txBody>
      </p:sp>
      <p:sp>
        <p:nvSpPr>
          <p:cNvPr id="282" name="Google Shape;282;p31"/>
          <p:cNvSpPr txBox="1"/>
          <p:nvPr/>
        </p:nvSpPr>
        <p:spPr>
          <a:xfrm>
            <a:off x="70054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EC</a:t>
            </a:r>
            <a:endParaRPr b="1"/>
          </a:p>
        </p:txBody>
      </p:sp>
      <p:sp>
        <p:nvSpPr>
          <p:cNvPr id="283" name="Google Shape;283;p31"/>
          <p:cNvSpPr txBox="1"/>
          <p:nvPr/>
        </p:nvSpPr>
        <p:spPr>
          <a:xfrm>
            <a:off x="203275" y="883825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850hPa</a:t>
            </a:r>
            <a:endParaRPr sz="1900"/>
          </a:p>
        </p:txBody>
      </p:sp>
      <p:sp>
        <p:nvSpPr>
          <p:cNvPr id="284" name="Google Shape;284;p31"/>
          <p:cNvSpPr txBox="1"/>
          <p:nvPr/>
        </p:nvSpPr>
        <p:spPr>
          <a:xfrm>
            <a:off x="203275" y="3353700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500hPa</a:t>
            </a:r>
            <a:endParaRPr sz="1900"/>
          </a:p>
        </p:txBody>
      </p:sp>
      <p:sp>
        <p:nvSpPr>
          <p:cNvPr id="285" name="Google Shape;285;p31"/>
          <p:cNvSpPr txBox="1"/>
          <p:nvPr/>
        </p:nvSpPr>
        <p:spPr>
          <a:xfrm>
            <a:off x="215500" y="3784600"/>
            <a:ext cx="186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重力位高度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1"/>
          <p:cNvSpPr txBox="1"/>
          <p:nvPr/>
        </p:nvSpPr>
        <p:spPr>
          <a:xfrm>
            <a:off x="215500" y="1285700"/>
            <a:ext cx="186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風速</a:t>
            </a:r>
            <a:endParaRPr/>
          </a:p>
        </p:txBody>
      </p:sp>
      <p:pic>
        <p:nvPicPr>
          <p:cNvPr id="287" name="Google Shape;28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8600" y="2700000"/>
            <a:ext cx="3312000" cy="2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1"/>
          <p:cNvSpPr/>
          <p:nvPr/>
        </p:nvSpPr>
        <p:spPr>
          <a:xfrm>
            <a:off x="7865725" y="3515625"/>
            <a:ext cx="164150" cy="246250"/>
          </a:xfrm>
          <a:custGeom>
            <a:rect b="b" l="l" r="r" t="t"/>
            <a:pathLst>
              <a:path extrusionOk="0" h="9850" w="6566">
                <a:moveTo>
                  <a:pt x="6566" y="0"/>
                </a:moveTo>
                <a:cubicBezTo>
                  <a:pt x="5319" y="3744"/>
                  <a:pt x="2790" y="7060"/>
                  <a:pt x="0" y="985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9" name="Google Shape;289;p31"/>
          <p:cNvSpPr/>
          <p:nvPr/>
        </p:nvSpPr>
        <p:spPr>
          <a:xfrm>
            <a:off x="7379554" y="3707150"/>
            <a:ext cx="1498450" cy="1367950"/>
          </a:xfrm>
          <a:custGeom>
            <a:rect b="b" l="l" r="r" t="t"/>
            <a:pathLst>
              <a:path extrusionOk="0" h="54718" w="59938">
                <a:moveTo>
                  <a:pt x="59938" y="0"/>
                </a:moveTo>
                <a:cubicBezTo>
                  <a:pt x="50015" y="0"/>
                  <a:pt x="40899" y="5617"/>
                  <a:pt x="31485" y="8755"/>
                </a:cubicBezTo>
                <a:cubicBezTo>
                  <a:pt x="28294" y="9819"/>
                  <a:pt x="27087" y="14506"/>
                  <a:pt x="23824" y="15321"/>
                </a:cubicBezTo>
                <a:cubicBezTo>
                  <a:pt x="18117" y="16747"/>
                  <a:pt x="13398" y="20815"/>
                  <a:pt x="8503" y="24076"/>
                </a:cubicBezTo>
                <a:cubicBezTo>
                  <a:pt x="5587" y="26019"/>
                  <a:pt x="1145" y="27243"/>
                  <a:pt x="296" y="30642"/>
                </a:cubicBezTo>
                <a:cubicBezTo>
                  <a:pt x="-693" y="34599"/>
                  <a:pt x="1495" y="38723"/>
                  <a:pt x="2484" y="42680"/>
                </a:cubicBezTo>
                <a:cubicBezTo>
                  <a:pt x="2841" y="44107"/>
                  <a:pt x="1993" y="46018"/>
                  <a:pt x="3032" y="47058"/>
                </a:cubicBezTo>
                <a:cubicBezTo>
                  <a:pt x="5177" y="49205"/>
                  <a:pt x="7956" y="51683"/>
                  <a:pt x="7956" y="54718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290" name="Google Shape;29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86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1"/>
          <p:cNvSpPr/>
          <p:nvPr/>
        </p:nvSpPr>
        <p:spPr>
          <a:xfrm>
            <a:off x="7438971" y="1550416"/>
            <a:ext cx="446843" cy="190241"/>
          </a:xfrm>
          <a:custGeom>
            <a:rect b="b" l="l" r="r" t="t"/>
            <a:pathLst>
              <a:path extrusionOk="0" h="13716" w="31736">
                <a:moveTo>
                  <a:pt x="31736" y="0"/>
                </a:moveTo>
                <a:cubicBezTo>
                  <a:pt x="27980" y="5634"/>
                  <a:pt x="20103" y="7162"/>
                  <a:pt x="13679" y="9302"/>
                </a:cubicBezTo>
                <a:cubicBezTo>
                  <a:pt x="9230" y="10784"/>
                  <a:pt x="3316" y="15901"/>
                  <a:pt x="0" y="12585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292" name="Google Shape;29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00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1"/>
          <p:cNvSpPr/>
          <p:nvPr/>
        </p:nvSpPr>
        <p:spPr>
          <a:xfrm>
            <a:off x="3864494" y="1356839"/>
            <a:ext cx="1001291" cy="541245"/>
          </a:xfrm>
          <a:custGeom>
            <a:rect b="b" l="l" r="r" t="t"/>
            <a:pathLst>
              <a:path extrusionOk="0" h="45416" w="84266">
                <a:moveTo>
                  <a:pt x="84266" y="0"/>
                </a:moveTo>
                <a:cubicBezTo>
                  <a:pt x="79984" y="5706"/>
                  <a:pt x="72591" y="8302"/>
                  <a:pt x="66209" y="11491"/>
                </a:cubicBezTo>
                <a:cubicBezTo>
                  <a:pt x="56332" y="16427"/>
                  <a:pt x="48231" y="24963"/>
                  <a:pt x="37755" y="28453"/>
                </a:cubicBezTo>
                <a:cubicBezTo>
                  <a:pt x="30553" y="30852"/>
                  <a:pt x="26352" y="39185"/>
                  <a:pt x="19151" y="41585"/>
                </a:cubicBezTo>
                <a:cubicBezTo>
                  <a:pt x="12975" y="43644"/>
                  <a:pt x="6510" y="45416"/>
                  <a:pt x="0" y="45416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294" name="Google Shape;29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0000" y="2700000"/>
            <a:ext cx="3312000" cy="24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1"/>
          <p:cNvSpPr/>
          <p:nvPr/>
        </p:nvSpPr>
        <p:spPr>
          <a:xfrm>
            <a:off x="4951975" y="4774150"/>
            <a:ext cx="519825" cy="300950"/>
          </a:xfrm>
          <a:custGeom>
            <a:rect b="b" l="l" r="r" t="t"/>
            <a:pathLst>
              <a:path extrusionOk="0" h="12038" w="20793">
                <a:moveTo>
                  <a:pt x="20793" y="0"/>
                </a:moveTo>
                <a:cubicBezTo>
                  <a:pt x="16845" y="2632"/>
                  <a:pt x="11069" y="-953"/>
                  <a:pt x="6567" y="547"/>
                </a:cubicBezTo>
                <a:cubicBezTo>
                  <a:pt x="2381" y="1941"/>
                  <a:pt x="3122" y="8921"/>
                  <a:pt x="0" y="12038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96" name="Google Shape;296;p31"/>
          <p:cNvSpPr/>
          <p:nvPr/>
        </p:nvSpPr>
        <p:spPr>
          <a:xfrm>
            <a:off x="4322725" y="4779088"/>
            <a:ext cx="517000" cy="296000"/>
          </a:xfrm>
          <a:custGeom>
            <a:rect b="b" l="l" r="r" t="t"/>
            <a:pathLst>
              <a:path extrusionOk="0" h="11840" w="20680">
                <a:moveTo>
                  <a:pt x="20246" y="11840"/>
                </a:moveTo>
                <a:cubicBezTo>
                  <a:pt x="21750" y="9584"/>
                  <a:pt x="18167" y="6810"/>
                  <a:pt x="17510" y="4180"/>
                </a:cubicBezTo>
                <a:cubicBezTo>
                  <a:pt x="17197" y="2929"/>
                  <a:pt x="19308" y="662"/>
                  <a:pt x="18057" y="349"/>
                </a:cubicBezTo>
                <a:cubicBezTo>
                  <a:pt x="13150" y="-878"/>
                  <a:pt x="5979" y="2117"/>
                  <a:pt x="4378" y="6915"/>
                </a:cubicBezTo>
                <a:cubicBezTo>
                  <a:pt x="3725" y="8873"/>
                  <a:pt x="0" y="9229"/>
                  <a:pt x="0" y="11293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97" name="Google Shape;297;p31"/>
          <p:cNvSpPr/>
          <p:nvPr/>
        </p:nvSpPr>
        <p:spPr>
          <a:xfrm>
            <a:off x="4076500" y="3707150"/>
            <a:ext cx="1395300" cy="1381625"/>
          </a:xfrm>
          <a:custGeom>
            <a:rect b="b" l="l" r="r" t="t"/>
            <a:pathLst>
              <a:path extrusionOk="0" h="55265" w="55812">
                <a:moveTo>
                  <a:pt x="0" y="55265"/>
                </a:moveTo>
                <a:cubicBezTo>
                  <a:pt x="0" y="52319"/>
                  <a:pt x="2352" y="49853"/>
                  <a:pt x="3283" y="47058"/>
                </a:cubicBezTo>
                <a:cubicBezTo>
                  <a:pt x="4402" y="43698"/>
                  <a:pt x="-26" y="40021"/>
                  <a:pt x="1094" y="36661"/>
                </a:cubicBezTo>
                <a:cubicBezTo>
                  <a:pt x="2033" y="33844"/>
                  <a:pt x="5560" y="32741"/>
                  <a:pt x="7660" y="30642"/>
                </a:cubicBezTo>
                <a:cubicBezTo>
                  <a:pt x="10768" y="27537"/>
                  <a:pt x="13342" y="23275"/>
                  <a:pt x="17510" y="21887"/>
                </a:cubicBezTo>
                <a:cubicBezTo>
                  <a:pt x="22899" y="20092"/>
                  <a:pt x="24707" y="12195"/>
                  <a:pt x="30095" y="10396"/>
                </a:cubicBezTo>
                <a:cubicBezTo>
                  <a:pt x="35897" y="8458"/>
                  <a:pt x="40706" y="4122"/>
                  <a:pt x="46510" y="2189"/>
                </a:cubicBezTo>
                <a:cubicBezTo>
                  <a:pt x="49532" y="1182"/>
                  <a:pt x="53560" y="2252"/>
                  <a:pt x="55812" y="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98" name="Google Shape;298;p31"/>
          <p:cNvSpPr/>
          <p:nvPr/>
        </p:nvSpPr>
        <p:spPr>
          <a:xfrm>
            <a:off x="4281700" y="3269400"/>
            <a:ext cx="437725" cy="396700"/>
          </a:xfrm>
          <a:custGeom>
            <a:rect b="b" l="l" r="r" t="t"/>
            <a:pathLst>
              <a:path extrusionOk="0" h="15868" w="17509">
                <a:moveTo>
                  <a:pt x="17509" y="0"/>
                </a:moveTo>
                <a:cubicBezTo>
                  <a:pt x="12784" y="6302"/>
                  <a:pt x="5570" y="10298"/>
                  <a:pt x="0" y="15868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zh-TW"/>
              <a:t>Outline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zh-TW"/>
              <a:t>未來一周綜觀天氣系統概述 (6/04 00Z - 6/10 00Z ; Initial 6/03 00Z)</a:t>
            </a:r>
            <a:br>
              <a:rPr b="1" lang="zh-TW"/>
            </a:b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zh-TW"/>
              <a:t>EC / NCEP 綜觀天氣系統預報比較</a:t>
            </a:r>
            <a:br>
              <a:rPr b="1" lang="zh-TW"/>
            </a:b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zh-TW"/>
              <a:t>EC / NCEP 梅雨檢查表</a:t>
            </a:r>
            <a:br>
              <a:rPr b="1" lang="zh-TW"/>
            </a:b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zh-TW"/>
              <a:t>iQPF 校驗 / 預報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3</a:t>
            </a:r>
            <a:r>
              <a:rPr b="1" lang="zh-TW"/>
              <a:t>. </a:t>
            </a:r>
            <a:r>
              <a:rPr b="1" lang="zh-TW" sz="2800"/>
              <a:t>EC / NCEP 梅雨檢查表</a:t>
            </a:r>
            <a:r>
              <a:rPr b="1" lang="zh-TW" sz="2800"/>
              <a:t>(6/</a:t>
            </a:r>
            <a:r>
              <a:rPr b="1" lang="zh-TW"/>
              <a:t>3</a:t>
            </a:r>
            <a:r>
              <a:rPr b="1" lang="zh-TW" sz="2800"/>
              <a:t> </a:t>
            </a:r>
            <a:r>
              <a:rPr b="1" lang="zh-TW"/>
              <a:t>12</a:t>
            </a:r>
            <a:r>
              <a:rPr b="1" lang="zh-TW" sz="2800"/>
              <a:t>Z - 6/</a:t>
            </a:r>
            <a:r>
              <a:rPr b="1" lang="zh-TW"/>
              <a:t>6</a:t>
            </a:r>
            <a:r>
              <a:rPr b="1" lang="zh-TW" sz="2800"/>
              <a:t> </a:t>
            </a:r>
            <a:r>
              <a:rPr b="1" lang="zh-TW"/>
              <a:t>12</a:t>
            </a:r>
            <a:r>
              <a:rPr b="1" lang="zh-TW" sz="2800"/>
              <a:t>Z)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304" name="Google Shape;304;p32"/>
          <p:cNvSpPr txBox="1"/>
          <p:nvPr/>
        </p:nvSpPr>
        <p:spPr>
          <a:xfrm>
            <a:off x="108100" y="4423225"/>
            <a:ext cx="4504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chemeClr val="lt1"/>
                </a:solidFill>
              </a:rPr>
              <a:t>Time Period: 6/3 12Z - 6/6 12Z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chemeClr val="lt1"/>
                </a:solidFill>
              </a:rPr>
              <a:t>Model Initial Time: 6/3 00Z</a:t>
            </a:r>
            <a:endParaRPr sz="1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6828" y="0"/>
            <a:ext cx="505034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3137" y="0"/>
            <a:ext cx="50177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5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4</a:t>
            </a:r>
            <a:r>
              <a:rPr b="1" lang="zh-TW"/>
              <a:t>. iQPF 校驗 / 預報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320" name="Google Shape;320;p35"/>
          <p:cNvSpPr txBox="1"/>
          <p:nvPr/>
        </p:nvSpPr>
        <p:spPr>
          <a:xfrm>
            <a:off x="108100" y="4423225"/>
            <a:ext cx="4504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chemeClr val="lt1"/>
                </a:solidFill>
              </a:rPr>
              <a:t>Time Period: 6/4 00Z - 6/7 12Z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chemeClr val="lt1"/>
                </a:solidFill>
              </a:rPr>
              <a:t>Model Initial Time: 6/3 00Z</a:t>
            </a:r>
            <a:endParaRPr sz="1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350" y="647950"/>
            <a:ext cx="3077276" cy="218045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6"/>
          <p:cNvSpPr txBox="1"/>
          <p:nvPr/>
        </p:nvSpPr>
        <p:spPr>
          <a:xfrm>
            <a:off x="82800" y="57600"/>
            <a:ext cx="8942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chemeClr val="dk1"/>
                </a:solidFill>
              </a:rPr>
              <a:t>iQPF 24-h校驗(6/2, Global model)</a:t>
            </a:r>
            <a:endParaRPr b="1" sz="2300">
              <a:solidFill>
                <a:schemeClr val="dk1"/>
              </a:solidFill>
            </a:endParaRPr>
          </a:p>
        </p:txBody>
      </p:sp>
      <p:pic>
        <p:nvPicPr>
          <p:cNvPr id="327" name="Google Shape;32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8375" y="647950"/>
            <a:ext cx="4119800" cy="436205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6"/>
          <p:cNvSpPr txBox="1"/>
          <p:nvPr/>
        </p:nvSpPr>
        <p:spPr>
          <a:xfrm>
            <a:off x="253775" y="1260000"/>
            <a:ext cx="355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/>
              <a:t>EC</a:t>
            </a:r>
            <a:endParaRPr b="1" sz="1800"/>
          </a:p>
        </p:txBody>
      </p:sp>
      <p:sp>
        <p:nvSpPr>
          <p:cNvPr id="329" name="Google Shape;329;p36"/>
          <p:cNvSpPr txBox="1"/>
          <p:nvPr/>
        </p:nvSpPr>
        <p:spPr>
          <a:xfrm>
            <a:off x="253775" y="3173650"/>
            <a:ext cx="355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/>
              <a:t>NCEP</a:t>
            </a:r>
            <a:endParaRPr b="1" sz="1800"/>
          </a:p>
        </p:txBody>
      </p:sp>
      <p:pic>
        <p:nvPicPr>
          <p:cNvPr id="330" name="Google Shape;33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4350" y="2828400"/>
            <a:ext cx="3077276" cy="218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400" y="2829550"/>
            <a:ext cx="3078000" cy="2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4400" y="647950"/>
            <a:ext cx="3078000" cy="2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8375" y="647950"/>
            <a:ext cx="4119800" cy="436205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7"/>
          <p:cNvSpPr txBox="1"/>
          <p:nvPr/>
        </p:nvSpPr>
        <p:spPr>
          <a:xfrm>
            <a:off x="252000" y="1152000"/>
            <a:ext cx="328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chemeClr val="dk1"/>
                </a:solidFill>
              </a:rPr>
              <a:t>WRFD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339" name="Google Shape;339;p37"/>
          <p:cNvSpPr txBox="1"/>
          <p:nvPr/>
        </p:nvSpPr>
        <p:spPr>
          <a:xfrm>
            <a:off x="252000" y="3175200"/>
            <a:ext cx="437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chemeClr val="dk1"/>
                </a:solidFill>
              </a:rPr>
              <a:t>TWRF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340" name="Google Shape;340;p37"/>
          <p:cNvSpPr txBox="1"/>
          <p:nvPr/>
        </p:nvSpPr>
        <p:spPr>
          <a:xfrm>
            <a:off x="82375" y="57600"/>
            <a:ext cx="8963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chemeClr val="dk1"/>
                </a:solidFill>
              </a:rPr>
              <a:t>iQPF 24-h校驗(6/2, Regional Model)</a:t>
            </a:r>
            <a:endParaRPr b="1"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8"/>
          <p:cNvGrpSpPr/>
          <p:nvPr/>
        </p:nvGrpSpPr>
        <p:grpSpPr>
          <a:xfrm>
            <a:off x="1234800" y="557926"/>
            <a:ext cx="6516013" cy="2267104"/>
            <a:chOff x="1234800" y="557926"/>
            <a:chExt cx="6516013" cy="2267104"/>
          </a:xfrm>
        </p:grpSpPr>
        <p:grpSp>
          <p:nvGrpSpPr>
            <p:cNvPr id="346" name="Google Shape;346;p38"/>
            <p:cNvGrpSpPr/>
            <p:nvPr/>
          </p:nvGrpSpPr>
          <p:grpSpPr>
            <a:xfrm>
              <a:off x="1234800" y="557926"/>
              <a:ext cx="6516013" cy="2267104"/>
              <a:chOff x="-76562" y="852691"/>
              <a:chExt cx="9143999" cy="3187268"/>
            </a:xfrm>
          </p:grpSpPr>
          <p:pic>
            <p:nvPicPr>
              <p:cNvPr id="347" name="Google Shape;347;p3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76562" y="852691"/>
                <a:ext cx="9143999" cy="318726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8" name="Google Shape;348;p38"/>
              <p:cNvSpPr/>
              <p:nvPr/>
            </p:nvSpPr>
            <p:spPr>
              <a:xfrm>
                <a:off x="1156800" y="1772900"/>
                <a:ext cx="438142" cy="280994"/>
              </a:xfrm>
              <a:custGeom>
                <a:rect b="b" l="l" r="r" t="t"/>
                <a:pathLst>
                  <a:path extrusionOk="0" h="10478" w="17050">
                    <a:moveTo>
                      <a:pt x="0" y="10478"/>
                    </a:moveTo>
                    <a:cubicBezTo>
                      <a:pt x="5654" y="6939"/>
                      <a:pt x="10510" y="1312"/>
                      <a:pt x="17050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49" name="Google Shape;349;p38"/>
              <p:cNvSpPr/>
              <p:nvPr/>
            </p:nvSpPr>
            <p:spPr>
              <a:xfrm>
                <a:off x="2300150" y="1665750"/>
                <a:ext cx="528650" cy="342900"/>
              </a:xfrm>
              <a:custGeom>
                <a:rect b="b" l="l" r="r" t="t"/>
                <a:pathLst>
                  <a:path extrusionOk="0" h="13716" w="21146">
                    <a:moveTo>
                      <a:pt x="0" y="13716"/>
                    </a:moveTo>
                    <a:cubicBezTo>
                      <a:pt x="7295" y="9549"/>
                      <a:pt x="15205" y="5941"/>
                      <a:pt x="21146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50" name="Google Shape;350;p38"/>
              <p:cNvSpPr/>
              <p:nvPr/>
            </p:nvSpPr>
            <p:spPr>
              <a:xfrm>
                <a:off x="3494800" y="1659175"/>
                <a:ext cx="495300" cy="366700"/>
              </a:xfrm>
              <a:custGeom>
                <a:rect b="b" l="l" r="r" t="t"/>
                <a:pathLst>
                  <a:path extrusionOk="0" h="14668" w="19812">
                    <a:moveTo>
                      <a:pt x="0" y="14668"/>
                    </a:moveTo>
                    <a:cubicBezTo>
                      <a:pt x="7510" y="11333"/>
                      <a:pt x="11658" y="1017"/>
                      <a:pt x="19812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51" name="Google Shape;351;p38"/>
              <p:cNvSpPr/>
              <p:nvPr/>
            </p:nvSpPr>
            <p:spPr>
              <a:xfrm>
                <a:off x="4644575" y="1671075"/>
                <a:ext cx="507200" cy="273850"/>
              </a:xfrm>
              <a:custGeom>
                <a:rect b="b" l="l" r="r" t="t"/>
                <a:pathLst>
                  <a:path extrusionOk="0" h="10954" w="20288">
                    <a:moveTo>
                      <a:pt x="0" y="10954"/>
                    </a:moveTo>
                    <a:cubicBezTo>
                      <a:pt x="4086" y="8911"/>
                      <a:pt x="9018" y="8913"/>
                      <a:pt x="13049" y="6763"/>
                    </a:cubicBezTo>
                    <a:cubicBezTo>
                      <a:pt x="15963" y="5209"/>
                      <a:pt x="17196" y="1160"/>
                      <a:pt x="20288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52" name="Google Shape;352;p38"/>
              <p:cNvSpPr/>
              <p:nvPr/>
            </p:nvSpPr>
            <p:spPr>
              <a:xfrm>
                <a:off x="5797000" y="1759350"/>
                <a:ext cx="466725" cy="353325"/>
              </a:xfrm>
              <a:custGeom>
                <a:rect b="b" l="l" r="r" t="t"/>
                <a:pathLst>
                  <a:path extrusionOk="0" h="14133" w="18669">
                    <a:moveTo>
                      <a:pt x="18669" y="0"/>
                    </a:moveTo>
                    <a:cubicBezTo>
                      <a:pt x="14618" y="2314"/>
                      <a:pt x="16940" y="10146"/>
                      <a:pt x="13145" y="12859"/>
                    </a:cubicBezTo>
                    <a:cubicBezTo>
                      <a:pt x="9578" y="15409"/>
                      <a:pt x="4385" y="13335"/>
                      <a:pt x="0" y="13335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53" name="Google Shape;353;p38"/>
              <p:cNvSpPr/>
              <p:nvPr/>
            </p:nvSpPr>
            <p:spPr>
              <a:xfrm>
                <a:off x="1204100" y="3078626"/>
                <a:ext cx="631025" cy="283475"/>
              </a:xfrm>
              <a:custGeom>
                <a:rect b="b" l="l" r="r" t="t"/>
                <a:pathLst>
                  <a:path extrusionOk="0" h="11339" w="25241">
                    <a:moveTo>
                      <a:pt x="0" y="11339"/>
                    </a:moveTo>
                    <a:cubicBezTo>
                      <a:pt x="8823" y="8698"/>
                      <a:pt x="16102" y="-1039"/>
                      <a:pt x="25241" y="10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54" name="Google Shape;354;p38"/>
              <p:cNvSpPr/>
              <p:nvPr/>
            </p:nvSpPr>
            <p:spPr>
              <a:xfrm>
                <a:off x="2350675" y="3187925"/>
                <a:ext cx="559600" cy="254800"/>
              </a:xfrm>
              <a:custGeom>
                <a:rect b="b" l="l" r="r" t="t"/>
                <a:pathLst>
                  <a:path extrusionOk="0" h="10192" w="22384">
                    <a:moveTo>
                      <a:pt x="0" y="10192"/>
                    </a:moveTo>
                    <a:cubicBezTo>
                      <a:pt x="6673" y="5430"/>
                      <a:pt x="14607" y="2595"/>
                      <a:pt x="22384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55" name="Google Shape;355;p38"/>
              <p:cNvSpPr/>
              <p:nvPr/>
            </p:nvSpPr>
            <p:spPr>
              <a:xfrm>
                <a:off x="3501600" y="3302225"/>
                <a:ext cx="473875" cy="188125"/>
              </a:xfrm>
              <a:custGeom>
                <a:rect b="b" l="l" r="r" t="t"/>
                <a:pathLst>
                  <a:path extrusionOk="0" h="7525" w="18955">
                    <a:moveTo>
                      <a:pt x="0" y="7525"/>
                    </a:moveTo>
                    <a:cubicBezTo>
                      <a:pt x="6757" y="6777"/>
                      <a:pt x="13422" y="3949"/>
                      <a:pt x="18955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56" name="Google Shape;356;p38"/>
              <p:cNvSpPr/>
              <p:nvPr/>
            </p:nvSpPr>
            <p:spPr>
              <a:xfrm>
                <a:off x="4632350" y="3290325"/>
                <a:ext cx="528650" cy="61900"/>
              </a:xfrm>
              <a:custGeom>
                <a:rect b="b" l="l" r="r" t="t"/>
                <a:pathLst>
                  <a:path extrusionOk="0" h="2476" w="21146">
                    <a:moveTo>
                      <a:pt x="0" y="2476"/>
                    </a:moveTo>
                    <a:cubicBezTo>
                      <a:pt x="7042" y="1598"/>
                      <a:pt x="14502" y="2494"/>
                      <a:pt x="21146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57" name="Google Shape;357;p38"/>
              <p:cNvSpPr/>
              <p:nvPr/>
            </p:nvSpPr>
            <p:spPr>
              <a:xfrm>
                <a:off x="5782725" y="3221275"/>
                <a:ext cx="559575" cy="311925"/>
              </a:xfrm>
              <a:custGeom>
                <a:rect b="b" l="l" r="r" t="t"/>
                <a:pathLst>
                  <a:path extrusionOk="0" h="12477" w="22383">
                    <a:moveTo>
                      <a:pt x="22383" y="0"/>
                    </a:moveTo>
                    <a:cubicBezTo>
                      <a:pt x="15547" y="5122"/>
                      <a:pt x="8542" y="12477"/>
                      <a:pt x="0" y="12477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58" name="Google Shape;358;p38"/>
              <p:cNvSpPr/>
              <p:nvPr/>
            </p:nvSpPr>
            <p:spPr>
              <a:xfrm>
                <a:off x="6938950" y="3206975"/>
                <a:ext cx="550075" cy="402425"/>
              </a:xfrm>
              <a:custGeom>
                <a:rect b="b" l="l" r="r" t="t"/>
                <a:pathLst>
                  <a:path extrusionOk="0" h="16097" w="22003">
                    <a:moveTo>
                      <a:pt x="22003" y="0"/>
                    </a:moveTo>
                    <a:cubicBezTo>
                      <a:pt x="16724" y="7397"/>
                      <a:pt x="9088" y="16097"/>
                      <a:pt x="0" y="16097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59" name="Google Shape;359;p38"/>
              <p:cNvSpPr/>
              <p:nvPr/>
            </p:nvSpPr>
            <p:spPr>
              <a:xfrm>
                <a:off x="8082875" y="3508625"/>
                <a:ext cx="416725" cy="378625"/>
              </a:xfrm>
              <a:custGeom>
                <a:rect b="b" l="l" r="r" t="t"/>
                <a:pathLst>
                  <a:path extrusionOk="0" h="15145" w="16669">
                    <a:moveTo>
                      <a:pt x="16669" y="0"/>
                    </a:moveTo>
                    <a:cubicBezTo>
                      <a:pt x="11356" y="5304"/>
                      <a:pt x="6970" y="12356"/>
                      <a:pt x="0" y="15145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cxnSp>
          <p:nvCxnSpPr>
            <p:cNvPr id="360" name="Google Shape;360;p38"/>
            <p:cNvCxnSpPr/>
            <p:nvPr/>
          </p:nvCxnSpPr>
          <p:spPr>
            <a:xfrm>
              <a:off x="2156850" y="1171425"/>
              <a:ext cx="55407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361" name="Google Shape;361;p38"/>
            <p:cNvCxnSpPr/>
            <p:nvPr/>
          </p:nvCxnSpPr>
          <p:spPr>
            <a:xfrm>
              <a:off x="2134792" y="2314425"/>
              <a:ext cx="55407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362" name="Google Shape;362;p38"/>
            <p:cNvSpPr txBox="1"/>
            <p:nvPr/>
          </p:nvSpPr>
          <p:spPr>
            <a:xfrm>
              <a:off x="1236425" y="1957825"/>
              <a:ext cx="9039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06/05</a:t>
              </a:r>
              <a:r>
                <a:rPr b="1" lang="zh-TW" sz="1000"/>
                <a:t>(六)</a:t>
              </a:r>
              <a:endParaRPr b="1" sz="1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00-12z</a:t>
              </a:r>
              <a:endParaRPr b="1" sz="1600"/>
            </a:p>
          </p:txBody>
        </p:sp>
        <p:sp>
          <p:nvSpPr>
            <p:cNvPr id="363" name="Google Shape;363;p38"/>
            <p:cNvSpPr txBox="1"/>
            <p:nvPr/>
          </p:nvSpPr>
          <p:spPr>
            <a:xfrm>
              <a:off x="1238400" y="832875"/>
              <a:ext cx="9039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06/05</a:t>
              </a:r>
              <a:r>
                <a:rPr b="1" lang="zh-TW" sz="1000"/>
                <a:t>(六)</a:t>
              </a:r>
              <a:endParaRPr b="1" sz="1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12-24z</a:t>
              </a:r>
              <a:endParaRPr b="1" sz="1600"/>
            </a:p>
          </p:txBody>
        </p:sp>
      </p:grpSp>
      <p:grpSp>
        <p:nvGrpSpPr>
          <p:cNvPr id="364" name="Google Shape;364;p38"/>
          <p:cNvGrpSpPr/>
          <p:nvPr/>
        </p:nvGrpSpPr>
        <p:grpSpPr>
          <a:xfrm>
            <a:off x="1236425" y="2857927"/>
            <a:ext cx="6518024" cy="2250673"/>
            <a:chOff x="1236425" y="2857927"/>
            <a:chExt cx="6518024" cy="2250673"/>
          </a:xfrm>
        </p:grpSpPr>
        <p:grpSp>
          <p:nvGrpSpPr>
            <p:cNvPr id="365" name="Google Shape;365;p38"/>
            <p:cNvGrpSpPr/>
            <p:nvPr/>
          </p:nvGrpSpPr>
          <p:grpSpPr>
            <a:xfrm>
              <a:off x="1238400" y="2857927"/>
              <a:ext cx="6516049" cy="2250673"/>
              <a:chOff x="1234801" y="806713"/>
              <a:chExt cx="8274348" cy="3564575"/>
            </a:xfrm>
          </p:grpSpPr>
          <p:pic>
            <p:nvPicPr>
              <p:cNvPr id="366" name="Google Shape;366;p3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234801" y="806713"/>
                <a:ext cx="8274348" cy="35645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7" name="Google Shape;367;p38"/>
              <p:cNvSpPr/>
              <p:nvPr/>
            </p:nvSpPr>
            <p:spPr>
              <a:xfrm>
                <a:off x="2395749" y="1524531"/>
                <a:ext cx="599805" cy="323244"/>
              </a:xfrm>
              <a:custGeom>
                <a:rect b="b" l="l" r="r" t="t"/>
                <a:pathLst>
                  <a:path extrusionOk="0" h="19698" w="35020">
                    <a:moveTo>
                      <a:pt x="0" y="19698"/>
                    </a:moveTo>
                    <a:cubicBezTo>
                      <a:pt x="8198" y="19698"/>
                      <a:pt x="17183" y="16737"/>
                      <a:pt x="22982" y="10943"/>
                    </a:cubicBezTo>
                    <a:cubicBezTo>
                      <a:pt x="26818" y="7110"/>
                      <a:pt x="29597" y="0"/>
                      <a:pt x="35020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68" name="Google Shape;368;p38"/>
              <p:cNvSpPr/>
              <p:nvPr/>
            </p:nvSpPr>
            <p:spPr>
              <a:xfrm>
                <a:off x="3440638" y="1607692"/>
                <a:ext cx="566242" cy="219906"/>
              </a:xfrm>
              <a:custGeom>
                <a:rect b="b" l="l" r="r" t="t"/>
                <a:pathLst>
                  <a:path extrusionOk="0" h="13811" w="36385">
                    <a:moveTo>
                      <a:pt x="0" y="13811"/>
                    </a:moveTo>
                    <a:cubicBezTo>
                      <a:pt x="6430" y="11665"/>
                      <a:pt x="13298" y="10697"/>
                      <a:pt x="19431" y="7810"/>
                    </a:cubicBezTo>
                    <a:cubicBezTo>
                      <a:pt x="25061" y="5160"/>
                      <a:pt x="30201" y="686"/>
                      <a:pt x="36385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69" name="Google Shape;369;p38"/>
              <p:cNvSpPr/>
              <p:nvPr/>
            </p:nvSpPr>
            <p:spPr>
              <a:xfrm>
                <a:off x="4466481" y="1607692"/>
                <a:ext cx="579242" cy="195394"/>
              </a:xfrm>
              <a:custGeom>
                <a:rect b="b" l="l" r="r" t="t"/>
                <a:pathLst>
                  <a:path extrusionOk="0" h="11716" w="41815">
                    <a:moveTo>
                      <a:pt x="0" y="11716"/>
                    </a:moveTo>
                    <a:cubicBezTo>
                      <a:pt x="5333" y="9049"/>
                      <a:pt x="9773" y="4551"/>
                      <a:pt x="15431" y="2667"/>
                    </a:cubicBezTo>
                    <a:cubicBezTo>
                      <a:pt x="23818" y="-125"/>
                      <a:pt x="33019" y="877"/>
                      <a:pt x="41815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70" name="Google Shape;370;p38"/>
              <p:cNvSpPr/>
              <p:nvPr/>
            </p:nvSpPr>
            <p:spPr>
              <a:xfrm>
                <a:off x="5528310" y="1513640"/>
                <a:ext cx="522046" cy="198791"/>
              </a:xfrm>
              <a:custGeom>
                <a:rect b="b" l="l" r="r" t="t"/>
                <a:pathLst>
                  <a:path extrusionOk="0" h="12114" w="30480">
                    <a:moveTo>
                      <a:pt x="0" y="12114"/>
                    </a:moveTo>
                    <a:cubicBezTo>
                      <a:pt x="4730" y="10536"/>
                      <a:pt x="8240" y="6486"/>
                      <a:pt x="12192" y="3446"/>
                    </a:cubicBezTo>
                    <a:cubicBezTo>
                      <a:pt x="17048" y="-289"/>
                      <a:pt x="25001" y="-1103"/>
                      <a:pt x="30480" y="1637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71" name="Google Shape;371;p38"/>
              <p:cNvSpPr/>
              <p:nvPr/>
            </p:nvSpPr>
            <p:spPr>
              <a:xfrm>
                <a:off x="6537522" y="1513914"/>
                <a:ext cx="579132" cy="104778"/>
              </a:xfrm>
              <a:custGeom>
                <a:rect b="b" l="l" r="r" t="t"/>
                <a:pathLst>
                  <a:path extrusionOk="0" h="6385" w="33813">
                    <a:moveTo>
                      <a:pt x="0" y="6382"/>
                    </a:moveTo>
                    <a:cubicBezTo>
                      <a:pt x="7939" y="6382"/>
                      <a:pt x="16100" y="6430"/>
                      <a:pt x="23717" y="4191"/>
                    </a:cubicBezTo>
                    <a:cubicBezTo>
                      <a:pt x="27213" y="3163"/>
                      <a:pt x="30169" y="0"/>
                      <a:pt x="33813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72" name="Google Shape;372;p38"/>
              <p:cNvSpPr/>
              <p:nvPr/>
            </p:nvSpPr>
            <p:spPr>
              <a:xfrm>
                <a:off x="7594384" y="1310645"/>
                <a:ext cx="786341" cy="459578"/>
              </a:xfrm>
              <a:custGeom>
                <a:rect b="b" l="l" r="r" t="t"/>
                <a:pathLst>
                  <a:path extrusionOk="0" h="28006" w="45911">
                    <a:moveTo>
                      <a:pt x="0" y="28006"/>
                    </a:moveTo>
                    <a:cubicBezTo>
                      <a:pt x="3787" y="21376"/>
                      <a:pt x="13038" y="20014"/>
                      <a:pt x="19146" y="15433"/>
                    </a:cubicBezTo>
                    <a:cubicBezTo>
                      <a:pt x="27322" y="9301"/>
                      <a:pt x="36123" y="-2459"/>
                      <a:pt x="45911" y="479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73" name="Google Shape;373;p38"/>
              <p:cNvSpPr/>
              <p:nvPr/>
            </p:nvSpPr>
            <p:spPr>
              <a:xfrm>
                <a:off x="8626050" y="1742704"/>
                <a:ext cx="424163" cy="262396"/>
              </a:xfrm>
              <a:custGeom>
                <a:rect b="b" l="l" r="r" t="t"/>
                <a:pathLst>
                  <a:path extrusionOk="0" h="15990" w="24765">
                    <a:moveTo>
                      <a:pt x="0" y="15990"/>
                    </a:moveTo>
                    <a:cubicBezTo>
                      <a:pt x="1346" y="12405"/>
                      <a:pt x="5729" y="10897"/>
                      <a:pt x="8763" y="8561"/>
                    </a:cubicBezTo>
                    <a:cubicBezTo>
                      <a:pt x="13546" y="4879"/>
                      <a:pt x="18765" y="-582"/>
                      <a:pt x="24765" y="83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74" name="Google Shape;374;p38"/>
              <p:cNvSpPr/>
              <p:nvPr/>
            </p:nvSpPr>
            <p:spPr>
              <a:xfrm>
                <a:off x="2409948" y="3396362"/>
                <a:ext cx="486164" cy="200875"/>
              </a:xfrm>
              <a:custGeom>
                <a:rect b="b" l="l" r="r" t="t"/>
                <a:pathLst>
                  <a:path extrusionOk="0" h="12241" w="28385">
                    <a:moveTo>
                      <a:pt x="0" y="12241"/>
                    </a:moveTo>
                    <a:cubicBezTo>
                      <a:pt x="5318" y="10468"/>
                      <a:pt x="11480" y="10933"/>
                      <a:pt x="16288" y="8050"/>
                    </a:cubicBezTo>
                    <a:cubicBezTo>
                      <a:pt x="20434" y="5564"/>
                      <a:pt x="23588" y="-549"/>
                      <a:pt x="28385" y="49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75" name="Google Shape;375;p38"/>
              <p:cNvSpPr/>
              <p:nvPr/>
            </p:nvSpPr>
            <p:spPr>
              <a:xfrm>
                <a:off x="3442111" y="3282442"/>
                <a:ext cx="564471" cy="205371"/>
              </a:xfrm>
              <a:custGeom>
                <a:rect b="b" l="l" r="r" t="t"/>
                <a:pathLst>
                  <a:path extrusionOk="0" h="12515" w="32957">
                    <a:moveTo>
                      <a:pt x="0" y="12515"/>
                    </a:moveTo>
                    <a:cubicBezTo>
                      <a:pt x="5559" y="12119"/>
                      <a:pt x="11219" y="10384"/>
                      <a:pt x="15907" y="7372"/>
                    </a:cubicBezTo>
                    <a:cubicBezTo>
                      <a:pt x="21032" y="4080"/>
                      <a:pt x="27668" y="-2221"/>
                      <a:pt x="32957" y="80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76" name="Google Shape;376;p38"/>
              <p:cNvSpPr/>
              <p:nvPr/>
            </p:nvSpPr>
            <p:spPr>
              <a:xfrm>
                <a:off x="4471825" y="3183091"/>
                <a:ext cx="799375" cy="98706"/>
              </a:xfrm>
              <a:custGeom>
                <a:rect b="b" l="l" r="r" t="t"/>
                <a:pathLst>
                  <a:path extrusionOk="0" h="6015" w="46672">
                    <a:moveTo>
                      <a:pt x="0" y="6015"/>
                    </a:moveTo>
                    <a:cubicBezTo>
                      <a:pt x="15595" y="6015"/>
                      <a:pt x="33136" y="-4968"/>
                      <a:pt x="46672" y="2776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77" name="Google Shape;377;p38"/>
              <p:cNvSpPr/>
              <p:nvPr/>
            </p:nvSpPr>
            <p:spPr>
              <a:xfrm>
                <a:off x="5513323" y="3066045"/>
                <a:ext cx="784714" cy="293903"/>
              </a:xfrm>
              <a:custGeom>
                <a:rect b="b" l="l" r="r" t="t"/>
                <a:pathLst>
                  <a:path extrusionOk="0" h="17910" w="45816">
                    <a:moveTo>
                      <a:pt x="0" y="17910"/>
                    </a:moveTo>
                    <a:cubicBezTo>
                      <a:pt x="3742" y="16667"/>
                      <a:pt x="8276" y="17476"/>
                      <a:pt x="11526" y="15243"/>
                    </a:cubicBezTo>
                    <a:cubicBezTo>
                      <a:pt x="18575" y="10400"/>
                      <a:pt x="24421" y="3152"/>
                      <a:pt x="32576" y="575"/>
                    </a:cubicBezTo>
                    <a:cubicBezTo>
                      <a:pt x="36797" y="-759"/>
                      <a:pt x="41522" y="547"/>
                      <a:pt x="45816" y="1623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78" name="Google Shape;378;p38"/>
              <p:cNvSpPr/>
              <p:nvPr/>
            </p:nvSpPr>
            <p:spPr>
              <a:xfrm>
                <a:off x="6555164" y="2985650"/>
                <a:ext cx="805917" cy="318863"/>
              </a:xfrm>
              <a:custGeom>
                <a:rect b="b" l="l" r="r" t="t"/>
                <a:pathLst>
                  <a:path extrusionOk="0" h="19431" w="47054">
                    <a:moveTo>
                      <a:pt x="0" y="19431"/>
                    </a:moveTo>
                    <a:cubicBezTo>
                      <a:pt x="11617" y="19431"/>
                      <a:pt x="20592" y="8670"/>
                      <a:pt x="30861" y="3238"/>
                    </a:cubicBezTo>
                    <a:cubicBezTo>
                      <a:pt x="35727" y="664"/>
                      <a:pt x="41680" y="1190"/>
                      <a:pt x="47054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79" name="Google Shape;379;p38"/>
              <p:cNvSpPr/>
              <p:nvPr/>
            </p:nvSpPr>
            <p:spPr>
              <a:xfrm>
                <a:off x="7573796" y="3196278"/>
                <a:ext cx="603624" cy="300106"/>
              </a:xfrm>
              <a:custGeom>
                <a:rect b="b" l="l" r="r" t="t"/>
                <a:pathLst>
                  <a:path extrusionOk="0" h="18288" w="35243">
                    <a:moveTo>
                      <a:pt x="0" y="18288"/>
                    </a:moveTo>
                    <a:cubicBezTo>
                      <a:pt x="8173" y="17547"/>
                      <a:pt x="16184" y="13917"/>
                      <a:pt x="22860" y="9144"/>
                    </a:cubicBezTo>
                    <a:cubicBezTo>
                      <a:pt x="27034" y="6160"/>
                      <a:pt x="30112" y="0"/>
                      <a:pt x="35243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80" name="Google Shape;380;p38"/>
              <p:cNvSpPr/>
              <p:nvPr/>
            </p:nvSpPr>
            <p:spPr>
              <a:xfrm>
                <a:off x="8612999" y="3646985"/>
                <a:ext cx="420891" cy="28898"/>
              </a:xfrm>
              <a:custGeom>
                <a:rect b="b" l="l" r="r" t="t"/>
                <a:pathLst>
                  <a:path extrusionOk="0" h="1761" w="24574">
                    <a:moveTo>
                      <a:pt x="0" y="1761"/>
                    </a:moveTo>
                    <a:cubicBezTo>
                      <a:pt x="7160" y="-2224"/>
                      <a:pt x="16430" y="1997"/>
                      <a:pt x="24574" y="1094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cxnSp>
          <p:nvCxnSpPr>
            <p:cNvPr id="381" name="Google Shape;381;p38"/>
            <p:cNvCxnSpPr/>
            <p:nvPr/>
          </p:nvCxnSpPr>
          <p:spPr>
            <a:xfrm flipH="1" rot="10800000">
              <a:off x="2152942" y="3460928"/>
              <a:ext cx="5562300" cy="117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382" name="Google Shape;382;p38"/>
            <p:cNvCxnSpPr/>
            <p:nvPr/>
          </p:nvCxnSpPr>
          <p:spPr>
            <a:xfrm>
              <a:off x="2134792" y="4582378"/>
              <a:ext cx="55407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383" name="Google Shape;383;p38"/>
            <p:cNvSpPr txBox="1"/>
            <p:nvPr/>
          </p:nvSpPr>
          <p:spPr>
            <a:xfrm>
              <a:off x="1236425" y="4246375"/>
              <a:ext cx="9039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06/04</a:t>
              </a:r>
              <a:r>
                <a:rPr b="1" lang="zh-TW" sz="1000">
                  <a:solidFill>
                    <a:srgbClr val="000000"/>
                  </a:solidFill>
                </a:rPr>
                <a:t>(五)</a:t>
              </a:r>
              <a:endParaRPr b="1" sz="16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00-12z</a:t>
              </a:r>
              <a:endParaRPr b="1" sz="1600"/>
            </a:p>
          </p:txBody>
        </p:sp>
        <p:sp>
          <p:nvSpPr>
            <p:cNvPr id="384" name="Google Shape;384;p38"/>
            <p:cNvSpPr txBox="1"/>
            <p:nvPr/>
          </p:nvSpPr>
          <p:spPr>
            <a:xfrm>
              <a:off x="1236425" y="3121773"/>
              <a:ext cx="9039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06/04</a:t>
              </a:r>
              <a:r>
                <a:rPr b="1" lang="zh-TW" sz="1000">
                  <a:solidFill>
                    <a:srgbClr val="000000"/>
                  </a:solidFill>
                </a:rPr>
                <a:t>(五)</a:t>
              </a:r>
              <a:endParaRPr b="1" sz="16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12-24z</a:t>
              </a:r>
              <a:endParaRPr b="1" sz="1600"/>
            </a:p>
          </p:txBody>
        </p:sp>
      </p:grpSp>
      <p:sp>
        <p:nvSpPr>
          <p:cNvPr id="385" name="Google Shape;385;p38"/>
          <p:cNvSpPr txBox="1"/>
          <p:nvPr/>
        </p:nvSpPr>
        <p:spPr>
          <a:xfrm>
            <a:off x="82800" y="57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rgbClr val="000000"/>
                </a:solidFill>
              </a:rPr>
              <a:t>模式降雨預報</a:t>
            </a:r>
            <a:r>
              <a:rPr b="1" lang="zh-TW" sz="2300"/>
              <a:t>趨勢</a:t>
            </a:r>
            <a:r>
              <a:rPr b="1" lang="zh-TW" sz="2300">
                <a:solidFill>
                  <a:srgbClr val="000000"/>
                </a:solidFill>
              </a:rPr>
              <a:t> </a:t>
            </a:r>
            <a:r>
              <a:rPr b="1" lang="zh-TW" sz="2000">
                <a:solidFill>
                  <a:srgbClr val="000000"/>
                </a:solidFill>
              </a:rPr>
              <a:t>(</a:t>
            </a:r>
            <a:r>
              <a:rPr b="1" lang="zh-TW" sz="2000"/>
              <a:t>EC</a:t>
            </a:r>
            <a:r>
              <a:rPr b="1" lang="zh-TW" sz="2000">
                <a:solidFill>
                  <a:srgbClr val="000000"/>
                </a:solidFill>
              </a:rPr>
              <a:t>)</a:t>
            </a:r>
            <a:r>
              <a:rPr b="1" lang="zh-TW" sz="2000"/>
              <a:t>    </a:t>
            </a:r>
            <a:endParaRPr b="1"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39"/>
          <p:cNvGrpSpPr/>
          <p:nvPr/>
        </p:nvGrpSpPr>
        <p:grpSpPr>
          <a:xfrm>
            <a:off x="1234800" y="557991"/>
            <a:ext cx="6516015" cy="2267969"/>
            <a:chOff x="1234800" y="557991"/>
            <a:chExt cx="6516015" cy="2267969"/>
          </a:xfrm>
        </p:grpSpPr>
        <p:grpSp>
          <p:nvGrpSpPr>
            <p:cNvPr id="391" name="Google Shape;391;p39"/>
            <p:cNvGrpSpPr/>
            <p:nvPr/>
          </p:nvGrpSpPr>
          <p:grpSpPr>
            <a:xfrm>
              <a:off x="1234800" y="557991"/>
              <a:ext cx="6516015" cy="2267969"/>
              <a:chOff x="1234800" y="557991"/>
              <a:chExt cx="6516015" cy="2267969"/>
            </a:xfrm>
          </p:grpSpPr>
          <p:grpSp>
            <p:nvGrpSpPr>
              <p:cNvPr id="392" name="Google Shape;392;p39"/>
              <p:cNvGrpSpPr/>
              <p:nvPr/>
            </p:nvGrpSpPr>
            <p:grpSpPr>
              <a:xfrm>
                <a:off x="1234800" y="557991"/>
                <a:ext cx="6516015" cy="2267969"/>
                <a:chOff x="219250" y="944993"/>
                <a:chExt cx="9144001" cy="3183114"/>
              </a:xfrm>
            </p:grpSpPr>
            <p:pic>
              <p:nvPicPr>
                <p:cNvPr id="393" name="Google Shape;393;p3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19250" y="944993"/>
                  <a:ext cx="9144001" cy="318311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94" name="Google Shape;394;p39"/>
                <p:cNvGrpSpPr/>
                <p:nvPr/>
              </p:nvGrpSpPr>
              <p:grpSpPr>
                <a:xfrm>
                  <a:off x="2822688" y="1712550"/>
                  <a:ext cx="176225" cy="214200"/>
                  <a:chOff x="2722850" y="1879900"/>
                  <a:chExt cx="176225" cy="214200"/>
                </a:xfrm>
              </p:grpSpPr>
              <p:sp>
                <p:nvSpPr>
                  <p:cNvPr id="395" name="Google Shape;395;p39"/>
                  <p:cNvSpPr/>
                  <p:nvPr/>
                </p:nvSpPr>
                <p:spPr>
                  <a:xfrm>
                    <a:off x="2722850" y="1879900"/>
                    <a:ext cx="133500" cy="214200"/>
                  </a:xfrm>
                  <a:prstGeom prst="ellipse">
                    <a:avLst/>
                  </a:prstGeom>
                  <a:noFill/>
                  <a:ln cap="flat" cmpd="sng" w="19050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96" name="Google Shape;396;p39"/>
                  <p:cNvSpPr/>
                  <p:nvPr/>
                </p:nvSpPr>
                <p:spPr>
                  <a:xfrm>
                    <a:off x="2799050" y="1960850"/>
                    <a:ext cx="42875" cy="47625"/>
                  </a:xfrm>
                  <a:custGeom>
                    <a:rect b="b" l="l" r="r" t="t"/>
                    <a:pathLst>
                      <a:path extrusionOk="0" h="1905" w="1715">
                        <a:moveTo>
                          <a:pt x="1715" y="0"/>
                        </a:moveTo>
                        <a:cubicBezTo>
                          <a:pt x="1032" y="513"/>
                          <a:pt x="382" y="1141"/>
                          <a:pt x="0" y="1905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dk2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sp>
              <p:sp>
                <p:nvSpPr>
                  <p:cNvPr id="397" name="Google Shape;397;p39"/>
                  <p:cNvSpPr/>
                  <p:nvPr/>
                </p:nvSpPr>
                <p:spPr>
                  <a:xfrm>
                    <a:off x="2851450" y="1960850"/>
                    <a:ext cx="47625" cy="33350"/>
                  </a:xfrm>
                  <a:custGeom>
                    <a:rect b="b" l="l" r="r" t="t"/>
                    <a:pathLst>
                      <a:path extrusionOk="0" h="1334" w="1905">
                        <a:moveTo>
                          <a:pt x="0" y="0"/>
                        </a:moveTo>
                        <a:cubicBezTo>
                          <a:pt x="664" y="399"/>
                          <a:pt x="1300" y="850"/>
                          <a:pt x="1905" y="1334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dk2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sp>
            </p:grpSp>
            <p:sp>
              <p:nvSpPr>
                <p:cNvPr id="398" name="Google Shape;398;p39"/>
                <p:cNvSpPr/>
                <p:nvPr/>
              </p:nvSpPr>
              <p:spPr>
                <a:xfrm>
                  <a:off x="3783975" y="1483928"/>
                  <a:ext cx="828675" cy="490400"/>
                </a:xfrm>
                <a:custGeom>
                  <a:rect b="b" l="l" r="r" t="t"/>
                  <a:pathLst>
                    <a:path extrusionOk="0" h="19616" w="33147">
                      <a:moveTo>
                        <a:pt x="0" y="19616"/>
                      </a:moveTo>
                      <a:cubicBezTo>
                        <a:pt x="4649" y="17290"/>
                        <a:pt x="9866" y="15968"/>
                        <a:pt x="14097" y="12948"/>
                      </a:cubicBezTo>
                      <a:cubicBezTo>
                        <a:pt x="16333" y="11352"/>
                        <a:pt x="16726" y="8033"/>
                        <a:pt x="18669" y="6090"/>
                      </a:cubicBezTo>
                      <a:cubicBezTo>
                        <a:pt x="22248" y="2511"/>
                        <a:pt x="30112" y="-2532"/>
                        <a:pt x="33147" y="1518"/>
                      </a:cubicBezTo>
                    </a:path>
                  </a:pathLst>
                </a:custGeom>
                <a:noFill/>
                <a:ln cap="flat" cmpd="sng" w="2857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399" name="Google Shape;399;p39"/>
                <p:cNvSpPr/>
                <p:nvPr/>
              </p:nvSpPr>
              <p:spPr>
                <a:xfrm>
                  <a:off x="4924925" y="1560688"/>
                  <a:ext cx="633425" cy="538150"/>
                </a:xfrm>
                <a:custGeom>
                  <a:rect b="b" l="l" r="r" t="t"/>
                  <a:pathLst>
                    <a:path extrusionOk="0" h="21526" w="25337">
                      <a:moveTo>
                        <a:pt x="0" y="21526"/>
                      </a:moveTo>
                      <a:cubicBezTo>
                        <a:pt x="2575" y="18955"/>
                        <a:pt x="7157" y="18955"/>
                        <a:pt x="9525" y="16192"/>
                      </a:cubicBezTo>
                      <a:cubicBezTo>
                        <a:pt x="14433" y="10463"/>
                        <a:pt x="17793" y="0"/>
                        <a:pt x="25337" y="0"/>
                      </a:cubicBezTo>
                    </a:path>
                  </a:pathLst>
                </a:custGeom>
                <a:noFill/>
                <a:ln cap="flat" cmpd="sng" w="2857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400" name="Google Shape;400;p39"/>
                <p:cNvSpPr/>
                <p:nvPr/>
              </p:nvSpPr>
              <p:spPr>
                <a:xfrm>
                  <a:off x="6085150" y="1513241"/>
                  <a:ext cx="638175" cy="533725"/>
                </a:xfrm>
                <a:custGeom>
                  <a:rect b="b" l="l" r="r" t="t"/>
                  <a:pathLst>
                    <a:path extrusionOk="0" h="21349" w="25527">
                      <a:moveTo>
                        <a:pt x="25527" y="1347"/>
                      </a:moveTo>
                      <a:cubicBezTo>
                        <a:pt x="17883" y="-6297"/>
                        <a:pt x="10810" y="21349"/>
                        <a:pt x="0" y="21349"/>
                      </a:cubicBezTo>
                    </a:path>
                  </a:pathLst>
                </a:custGeom>
                <a:noFill/>
                <a:ln cap="flat" cmpd="sng" w="2857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401" name="Google Shape;401;p39"/>
                <p:cNvSpPr/>
                <p:nvPr/>
              </p:nvSpPr>
              <p:spPr>
                <a:xfrm>
                  <a:off x="7217813" y="1534850"/>
                  <a:ext cx="581025" cy="490525"/>
                </a:xfrm>
                <a:custGeom>
                  <a:rect b="b" l="l" r="r" t="t"/>
                  <a:pathLst>
                    <a:path extrusionOk="0" h="19621" w="23241">
                      <a:moveTo>
                        <a:pt x="0" y="19621"/>
                      </a:moveTo>
                      <a:cubicBezTo>
                        <a:pt x="9068" y="15087"/>
                        <a:pt x="16072" y="7169"/>
                        <a:pt x="23241" y="0"/>
                      </a:cubicBezTo>
                    </a:path>
                  </a:pathLst>
                </a:custGeom>
                <a:noFill/>
                <a:ln cap="flat" cmpd="sng" w="2857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402" name="Google Shape;402;p39"/>
                <p:cNvSpPr/>
                <p:nvPr/>
              </p:nvSpPr>
              <p:spPr>
                <a:xfrm>
                  <a:off x="8369525" y="1665450"/>
                  <a:ext cx="561975" cy="433400"/>
                </a:xfrm>
                <a:custGeom>
                  <a:rect b="b" l="l" r="r" t="t"/>
                  <a:pathLst>
                    <a:path extrusionOk="0" h="17336" w="22479">
                      <a:moveTo>
                        <a:pt x="0" y="17336"/>
                      </a:moveTo>
                      <a:cubicBezTo>
                        <a:pt x="2154" y="13031"/>
                        <a:pt x="7999" y="11934"/>
                        <a:pt x="11621" y="8763"/>
                      </a:cubicBezTo>
                      <a:cubicBezTo>
                        <a:pt x="15121" y="5700"/>
                        <a:pt x="17828" y="0"/>
                        <a:pt x="22479" y="0"/>
                      </a:cubicBezTo>
                    </a:path>
                  </a:pathLst>
                </a:custGeom>
                <a:noFill/>
                <a:ln cap="flat" cmpd="sng" w="2857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grpSp>
              <p:nvGrpSpPr>
                <p:cNvPr id="403" name="Google Shape;403;p39"/>
                <p:cNvGrpSpPr/>
                <p:nvPr/>
              </p:nvGrpSpPr>
              <p:grpSpPr>
                <a:xfrm>
                  <a:off x="2789225" y="3367850"/>
                  <a:ext cx="209700" cy="319100"/>
                  <a:chOff x="2608025" y="3406475"/>
                  <a:chExt cx="209700" cy="319100"/>
                </a:xfrm>
              </p:grpSpPr>
              <p:grpSp>
                <p:nvGrpSpPr>
                  <p:cNvPr id="404" name="Google Shape;404;p39"/>
                  <p:cNvGrpSpPr/>
                  <p:nvPr/>
                </p:nvGrpSpPr>
                <p:grpSpPr>
                  <a:xfrm>
                    <a:off x="2608025" y="3406475"/>
                    <a:ext cx="209700" cy="276300"/>
                    <a:chOff x="2608025" y="3406475"/>
                    <a:chExt cx="209700" cy="276300"/>
                  </a:xfrm>
                </p:grpSpPr>
                <p:sp>
                  <p:nvSpPr>
                    <p:cNvPr id="405" name="Google Shape;405;p39"/>
                    <p:cNvSpPr/>
                    <p:nvPr/>
                  </p:nvSpPr>
                  <p:spPr>
                    <a:xfrm>
                      <a:off x="2608025" y="3406475"/>
                      <a:ext cx="209700" cy="276300"/>
                    </a:xfrm>
                    <a:prstGeom prst="ellipse">
                      <a:avLst/>
                    </a:prstGeom>
                    <a:noFill/>
                    <a:ln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6" name="Google Shape;406;p39"/>
                    <p:cNvSpPr/>
                    <p:nvPr/>
                  </p:nvSpPr>
                  <p:spPr>
                    <a:xfrm>
                      <a:off x="2693750" y="3635075"/>
                      <a:ext cx="76200" cy="33350"/>
                    </a:xfrm>
                    <a:custGeom>
                      <a:rect b="b" l="l" r="r" t="t"/>
                      <a:pathLst>
                        <a:path extrusionOk="0" h="1334" w="3048">
                          <a:moveTo>
                            <a:pt x="0" y="0"/>
                          </a:moveTo>
                          <a:cubicBezTo>
                            <a:pt x="1109" y="0"/>
                            <a:pt x="2264" y="549"/>
                            <a:pt x="3048" y="1334"/>
                          </a:cubicBezTo>
                        </a:path>
                      </a:pathLst>
                    </a:custGeom>
                    <a:noFill/>
                    <a:ln cap="flat" cmpd="sng" w="19050">
                      <a:solidFill>
                        <a:schemeClr val="dk2"/>
                      </a:solidFill>
                      <a:prstDash val="solid"/>
                      <a:round/>
                      <a:headEnd len="med" w="med" type="none"/>
                      <a:tailEnd len="med" w="med" type="none"/>
                    </a:ln>
                  </p:spPr>
                </p:sp>
              </p:grpSp>
              <p:sp>
                <p:nvSpPr>
                  <p:cNvPr id="407" name="Google Shape;407;p39"/>
                  <p:cNvSpPr/>
                  <p:nvPr/>
                </p:nvSpPr>
                <p:spPr>
                  <a:xfrm>
                    <a:off x="2717575" y="3663650"/>
                    <a:ext cx="47625" cy="61925"/>
                  </a:xfrm>
                  <a:custGeom>
                    <a:rect b="b" l="l" r="r" t="t"/>
                    <a:pathLst>
                      <a:path extrusionOk="0" h="2477" w="1905">
                        <a:moveTo>
                          <a:pt x="1905" y="0"/>
                        </a:moveTo>
                        <a:cubicBezTo>
                          <a:pt x="1369" y="893"/>
                          <a:pt x="737" y="1740"/>
                          <a:pt x="0" y="2477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dk2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sp>
            </p:grpSp>
            <p:sp>
              <p:nvSpPr>
                <p:cNvPr id="408" name="Google Shape;408;p39"/>
                <p:cNvSpPr/>
                <p:nvPr/>
              </p:nvSpPr>
              <p:spPr>
                <a:xfrm>
                  <a:off x="3799763" y="3367850"/>
                  <a:ext cx="504825" cy="176225"/>
                </a:xfrm>
                <a:custGeom>
                  <a:rect b="b" l="l" r="r" t="t"/>
                  <a:pathLst>
                    <a:path extrusionOk="0" h="7049" w="20193">
                      <a:moveTo>
                        <a:pt x="0" y="7049"/>
                      </a:moveTo>
                      <a:cubicBezTo>
                        <a:pt x="2442" y="5216"/>
                        <a:pt x="5866" y="5347"/>
                        <a:pt x="8763" y="4382"/>
                      </a:cubicBezTo>
                      <a:cubicBezTo>
                        <a:pt x="12634" y="3093"/>
                        <a:pt x="16113" y="0"/>
                        <a:pt x="20193" y="0"/>
                      </a:cubicBezTo>
                    </a:path>
                  </a:pathLst>
                </a:custGeom>
                <a:noFill/>
                <a:ln cap="flat" cmpd="sng" w="2857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grpSp>
              <p:nvGrpSpPr>
                <p:cNvPr id="409" name="Google Shape;409;p39"/>
                <p:cNvGrpSpPr/>
                <p:nvPr/>
              </p:nvGrpSpPr>
              <p:grpSpPr>
                <a:xfrm>
                  <a:off x="5042900" y="3269675"/>
                  <a:ext cx="336000" cy="195250"/>
                  <a:chOff x="4971450" y="3269675"/>
                  <a:chExt cx="336000" cy="195250"/>
                </a:xfrm>
              </p:grpSpPr>
              <p:sp>
                <p:nvSpPr>
                  <p:cNvPr id="410" name="Google Shape;410;p39"/>
                  <p:cNvSpPr/>
                  <p:nvPr/>
                </p:nvSpPr>
                <p:spPr>
                  <a:xfrm>
                    <a:off x="4971450" y="3269675"/>
                    <a:ext cx="336000" cy="162300"/>
                  </a:xfrm>
                  <a:prstGeom prst="ellipse">
                    <a:avLst/>
                  </a:prstGeom>
                  <a:noFill/>
                  <a:ln cap="flat" cmpd="sng" w="19050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1" name="Google Shape;411;p39"/>
                  <p:cNvSpPr/>
                  <p:nvPr/>
                </p:nvSpPr>
                <p:spPr>
                  <a:xfrm>
                    <a:off x="5104800" y="3374450"/>
                    <a:ext cx="76200" cy="42850"/>
                  </a:xfrm>
                  <a:custGeom>
                    <a:rect b="b" l="l" r="r" t="t"/>
                    <a:pathLst>
                      <a:path extrusionOk="0" h="1714" w="3048">
                        <a:moveTo>
                          <a:pt x="0" y="0"/>
                        </a:moveTo>
                        <a:cubicBezTo>
                          <a:pt x="933" y="699"/>
                          <a:pt x="1917" y="1432"/>
                          <a:pt x="3048" y="1714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dk2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sp>
              <p:sp>
                <p:nvSpPr>
                  <p:cNvPr id="412" name="Google Shape;412;p39"/>
                  <p:cNvSpPr/>
                  <p:nvPr/>
                </p:nvSpPr>
                <p:spPr>
                  <a:xfrm>
                    <a:off x="5090500" y="3422075"/>
                    <a:ext cx="100025" cy="42850"/>
                  </a:xfrm>
                  <a:custGeom>
                    <a:rect b="b" l="l" r="r" t="t"/>
                    <a:pathLst>
                      <a:path extrusionOk="0" h="1714" w="4001">
                        <a:moveTo>
                          <a:pt x="4001" y="0"/>
                        </a:moveTo>
                        <a:cubicBezTo>
                          <a:pt x="2550" y="0"/>
                          <a:pt x="1408" y="1363"/>
                          <a:pt x="0" y="1714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dk2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sp>
            </p:grpSp>
            <p:sp>
              <p:nvSpPr>
                <p:cNvPr id="413" name="Google Shape;413;p39"/>
                <p:cNvSpPr/>
                <p:nvPr/>
              </p:nvSpPr>
              <p:spPr>
                <a:xfrm>
                  <a:off x="6084575" y="3269675"/>
                  <a:ext cx="542925" cy="109550"/>
                </a:xfrm>
                <a:custGeom>
                  <a:rect b="b" l="l" r="r" t="t"/>
                  <a:pathLst>
                    <a:path extrusionOk="0" h="4382" w="21717">
                      <a:moveTo>
                        <a:pt x="0" y="4382"/>
                      </a:moveTo>
                      <a:cubicBezTo>
                        <a:pt x="7385" y="4382"/>
                        <a:pt x="14332" y="0"/>
                        <a:pt x="21717" y="0"/>
                      </a:cubicBezTo>
                    </a:path>
                  </a:pathLst>
                </a:custGeom>
                <a:noFill/>
                <a:ln cap="flat" cmpd="sng" w="2857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414" name="Google Shape;414;p39"/>
                <p:cNvSpPr/>
                <p:nvPr/>
              </p:nvSpPr>
              <p:spPr>
                <a:xfrm>
                  <a:off x="7225575" y="3353325"/>
                  <a:ext cx="490550" cy="157150"/>
                </a:xfrm>
                <a:custGeom>
                  <a:rect b="b" l="l" r="r" t="t"/>
                  <a:pathLst>
                    <a:path extrusionOk="0" h="6286" w="19622">
                      <a:moveTo>
                        <a:pt x="0" y="6286"/>
                      </a:moveTo>
                      <a:cubicBezTo>
                        <a:pt x="5496" y="2167"/>
                        <a:pt x="12958" y="1662"/>
                        <a:pt x="19622" y="0"/>
                      </a:cubicBezTo>
                    </a:path>
                  </a:pathLst>
                </a:custGeom>
                <a:noFill/>
                <a:ln cap="flat" cmpd="sng" w="2857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415" name="Google Shape;415;p39"/>
                <p:cNvSpPr/>
                <p:nvPr/>
              </p:nvSpPr>
              <p:spPr>
                <a:xfrm>
                  <a:off x="8361825" y="3500950"/>
                  <a:ext cx="452425" cy="104775"/>
                </a:xfrm>
                <a:custGeom>
                  <a:rect b="b" l="l" r="r" t="t"/>
                  <a:pathLst>
                    <a:path extrusionOk="0" h="4191" w="18097">
                      <a:moveTo>
                        <a:pt x="18097" y="0"/>
                      </a:moveTo>
                      <a:cubicBezTo>
                        <a:pt x="11905" y="0"/>
                        <a:pt x="5749" y="1890"/>
                        <a:pt x="0" y="4191"/>
                      </a:cubicBezTo>
                    </a:path>
                  </a:pathLst>
                </a:custGeom>
                <a:noFill/>
                <a:ln cap="flat" cmpd="sng" w="2857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</p:grpSp>
          <p:sp>
            <p:nvSpPr>
              <p:cNvPr id="416" name="Google Shape;416;p39"/>
              <p:cNvSpPr txBox="1"/>
              <p:nvPr/>
            </p:nvSpPr>
            <p:spPr>
              <a:xfrm>
                <a:off x="1236425" y="1957825"/>
                <a:ext cx="903900" cy="67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zh-TW" sz="1600"/>
                  <a:t>06/05</a:t>
                </a:r>
                <a:r>
                  <a:rPr b="1" lang="zh-TW" sz="1000"/>
                  <a:t>(六)</a:t>
                </a:r>
                <a:endParaRPr b="1" sz="1000"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zh-TW" sz="1600"/>
                  <a:t>00-12z</a:t>
                </a:r>
                <a:endParaRPr b="1" sz="1600"/>
              </a:p>
            </p:txBody>
          </p:sp>
          <p:sp>
            <p:nvSpPr>
              <p:cNvPr id="417" name="Google Shape;417;p39"/>
              <p:cNvSpPr txBox="1"/>
              <p:nvPr/>
            </p:nvSpPr>
            <p:spPr>
              <a:xfrm>
                <a:off x="1238400" y="832875"/>
                <a:ext cx="903900" cy="67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zh-TW" sz="1600"/>
                  <a:t>06/05</a:t>
                </a:r>
                <a:r>
                  <a:rPr b="1" lang="zh-TW" sz="1000"/>
                  <a:t>(六)</a:t>
                </a:r>
                <a:endParaRPr b="1" sz="1000"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zh-TW" sz="1600"/>
                  <a:t>12-24z</a:t>
                </a:r>
                <a:endParaRPr b="1" sz="1600"/>
              </a:p>
            </p:txBody>
          </p:sp>
        </p:grpSp>
        <p:cxnSp>
          <p:nvCxnSpPr>
            <p:cNvPr id="418" name="Google Shape;418;p39"/>
            <p:cNvCxnSpPr/>
            <p:nvPr/>
          </p:nvCxnSpPr>
          <p:spPr>
            <a:xfrm>
              <a:off x="2156850" y="1171425"/>
              <a:ext cx="55407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419" name="Google Shape;419;p39"/>
            <p:cNvCxnSpPr/>
            <p:nvPr/>
          </p:nvCxnSpPr>
          <p:spPr>
            <a:xfrm>
              <a:off x="2134792" y="2314425"/>
              <a:ext cx="55407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pic>
        <p:nvPicPr>
          <p:cNvPr id="420" name="Google Shape;42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4800" y="2827950"/>
            <a:ext cx="6515998" cy="22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9"/>
          <p:cNvSpPr txBox="1"/>
          <p:nvPr/>
        </p:nvSpPr>
        <p:spPr>
          <a:xfrm>
            <a:off x="82800" y="57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rgbClr val="000000"/>
                </a:solidFill>
              </a:rPr>
              <a:t>模式降雨預報</a:t>
            </a:r>
            <a:r>
              <a:rPr b="1" lang="zh-TW" sz="2300"/>
              <a:t>趨勢</a:t>
            </a:r>
            <a:r>
              <a:rPr b="1" lang="zh-TW" sz="2300">
                <a:solidFill>
                  <a:srgbClr val="000000"/>
                </a:solidFill>
              </a:rPr>
              <a:t> </a:t>
            </a:r>
            <a:r>
              <a:rPr b="1" lang="zh-TW" sz="2000">
                <a:solidFill>
                  <a:srgbClr val="000000"/>
                </a:solidFill>
              </a:rPr>
              <a:t>(</a:t>
            </a:r>
            <a:r>
              <a:rPr b="1" lang="zh-TW" sz="2000"/>
              <a:t>NCEP</a:t>
            </a:r>
            <a:r>
              <a:rPr b="1" lang="zh-TW" sz="2000">
                <a:solidFill>
                  <a:srgbClr val="000000"/>
                </a:solidFill>
              </a:rPr>
              <a:t>)</a:t>
            </a:r>
            <a:r>
              <a:rPr b="1" lang="zh-TW" sz="2000"/>
              <a:t>    </a:t>
            </a:r>
            <a:endParaRPr b="1" sz="2000">
              <a:solidFill>
                <a:srgbClr val="000000"/>
              </a:solidFill>
            </a:endParaRPr>
          </a:p>
        </p:txBody>
      </p:sp>
      <p:sp>
        <p:nvSpPr>
          <p:cNvPr id="422" name="Google Shape;422;p39"/>
          <p:cNvSpPr/>
          <p:nvPr/>
        </p:nvSpPr>
        <p:spPr>
          <a:xfrm>
            <a:off x="7066350" y="3367850"/>
            <a:ext cx="336125" cy="207550"/>
          </a:xfrm>
          <a:custGeom>
            <a:rect b="b" l="l" r="r" t="t"/>
            <a:pathLst>
              <a:path extrusionOk="0" h="8302" w="13445">
                <a:moveTo>
                  <a:pt x="0" y="8302"/>
                </a:moveTo>
                <a:cubicBezTo>
                  <a:pt x="872" y="7806"/>
                  <a:pt x="2993" y="6708"/>
                  <a:pt x="5234" y="5324"/>
                </a:cubicBezTo>
                <a:cubicBezTo>
                  <a:pt x="7475" y="3940"/>
                  <a:pt x="12077" y="887"/>
                  <a:pt x="13445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423" name="Google Shape;423;p39"/>
          <p:cNvGrpSpPr/>
          <p:nvPr/>
        </p:nvGrpSpPr>
        <p:grpSpPr>
          <a:xfrm>
            <a:off x="1234900" y="2856949"/>
            <a:ext cx="6515807" cy="2267929"/>
            <a:chOff x="1234900" y="2856949"/>
            <a:chExt cx="6515807" cy="2267929"/>
          </a:xfrm>
        </p:grpSpPr>
        <p:grpSp>
          <p:nvGrpSpPr>
            <p:cNvPr id="424" name="Google Shape;424;p39"/>
            <p:cNvGrpSpPr/>
            <p:nvPr/>
          </p:nvGrpSpPr>
          <p:grpSpPr>
            <a:xfrm>
              <a:off x="1234900" y="2856949"/>
              <a:ext cx="6515807" cy="2267929"/>
              <a:chOff x="-142875" y="1107913"/>
              <a:chExt cx="8601725" cy="3023100"/>
            </a:xfrm>
          </p:grpSpPr>
          <p:pic>
            <p:nvPicPr>
              <p:cNvPr id="425" name="Google Shape;425;p3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-142875" y="1107913"/>
                <a:ext cx="8601725" cy="3023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6" name="Google Shape;426;p39"/>
              <p:cNvSpPr/>
              <p:nvPr/>
            </p:nvSpPr>
            <p:spPr>
              <a:xfrm>
                <a:off x="2134800" y="1847913"/>
                <a:ext cx="514350" cy="373850"/>
              </a:xfrm>
              <a:custGeom>
                <a:rect b="b" l="l" r="r" t="t"/>
                <a:pathLst>
                  <a:path extrusionOk="0" h="14954" w="20574">
                    <a:moveTo>
                      <a:pt x="0" y="14954"/>
                    </a:moveTo>
                    <a:cubicBezTo>
                      <a:pt x="4162" y="13392"/>
                      <a:pt x="8317" y="11510"/>
                      <a:pt x="11811" y="8763"/>
                    </a:cubicBezTo>
                    <a:cubicBezTo>
                      <a:pt x="15058" y="6210"/>
                      <a:pt x="16692" y="1413"/>
                      <a:pt x="20574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27" name="Google Shape;427;p39"/>
              <p:cNvSpPr/>
              <p:nvPr/>
            </p:nvSpPr>
            <p:spPr>
              <a:xfrm>
                <a:off x="3210425" y="2171900"/>
                <a:ext cx="333375" cy="33350"/>
              </a:xfrm>
              <a:custGeom>
                <a:rect b="b" l="l" r="r" t="t"/>
                <a:pathLst>
                  <a:path extrusionOk="0" h="1334" w="13335">
                    <a:moveTo>
                      <a:pt x="0" y="1334"/>
                    </a:moveTo>
                    <a:cubicBezTo>
                      <a:pt x="4360" y="363"/>
                      <a:pt x="9002" y="1086"/>
                      <a:pt x="13335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28" name="Google Shape;428;p39"/>
              <p:cNvSpPr/>
              <p:nvPr/>
            </p:nvSpPr>
            <p:spPr>
              <a:xfrm>
                <a:off x="4275213" y="2226325"/>
                <a:ext cx="457200" cy="88100"/>
              </a:xfrm>
              <a:custGeom>
                <a:rect b="b" l="l" r="r" t="t"/>
                <a:pathLst>
                  <a:path extrusionOk="0" h="3524" w="18288">
                    <a:moveTo>
                      <a:pt x="0" y="3524"/>
                    </a:moveTo>
                    <a:cubicBezTo>
                      <a:pt x="6160" y="2756"/>
                      <a:pt x="12264" y="1502"/>
                      <a:pt x="18288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29" name="Google Shape;429;p39"/>
              <p:cNvSpPr/>
              <p:nvPr/>
            </p:nvSpPr>
            <p:spPr>
              <a:xfrm>
                <a:off x="5373588" y="2156050"/>
                <a:ext cx="416725" cy="65025"/>
              </a:xfrm>
              <a:custGeom>
                <a:rect b="b" l="l" r="r" t="t"/>
                <a:pathLst>
                  <a:path extrusionOk="0" h="2601" w="16669">
                    <a:moveTo>
                      <a:pt x="0" y="2095"/>
                    </a:moveTo>
                    <a:cubicBezTo>
                      <a:pt x="5556" y="2795"/>
                      <a:pt x="12111" y="3253"/>
                      <a:pt x="16669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30" name="Google Shape;430;p39"/>
              <p:cNvSpPr/>
              <p:nvPr/>
            </p:nvSpPr>
            <p:spPr>
              <a:xfrm>
                <a:off x="6442150" y="2186676"/>
                <a:ext cx="435750" cy="94799"/>
              </a:xfrm>
              <a:custGeom>
                <a:rect b="b" l="l" r="r" t="t"/>
                <a:pathLst>
                  <a:path extrusionOk="0" h="3144" w="17430">
                    <a:moveTo>
                      <a:pt x="0" y="3144"/>
                    </a:moveTo>
                    <a:cubicBezTo>
                      <a:pt x="5527" y="1069"/>
                      <a:pt x="11903" y="2075"/>
                      <a:pt x="17430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31" name="Google Shape;431;p39"/>
              <p:cNvSpPr/>
              <p:nvPr/>
            </p:nvSpPr>
            <p:spPr>
              <a:xfrm>
                <a:off x="5384100" y="3613750"/>
                <a:ext cx="397675" cy="19050"/>
              </a:xfrm>
              <a:custGeom>
                <a:rect b="b" l="l" r="r" t="t"/>
                <a:pathLst>
                  <a:path extrusionOk="0" h="762" w="15907">
                    <a:moveTo>
                      <a:pt x="0" y="762"/>
                    </a:moveTo>
                    <a:cubicBezTo>
                      <a:pt x="5275" y="171"/>
                      <a:pt x="10639" y="657"/>
                      <a:pt x="15907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grpSp>
            <p:nvGrpSpPr>
              <p:cNvPr id="432" name="Google Shape;432;p39"/>
              <p:cNvGrpSpPr/>
              <p:nvPr/>
            </p:nvGrpSpPr>
            <p:grpSpPr>
              <a:xfrm>
                <a:off x="4373738" y="3579588"/>
                <a:ext cx="214500" cy="230100"/>
                <a:chOff x="4598238" y="3491363"/>
                <a:chExt cx="214500" cy="230100"/>
              </a:xfrm>
            </p:grpSpPr>
            <p:sp>
              <p:nvSpPr>
                <p:cNvPr id="433" name="Google Shape;433;p39"/>
                <p:cNvSpPr/>
                <p:nvPr/>
              </p:nvSpPr>
              <p:spPr>
                <a:xfrm>
                  <a:off x="4598238" y="3491363"/>
                  <a:ext cx="214500" cy="230100"/>
                </a:xfrm>
                <a:prstGeom prst="ellipse">
                  <a:avLst/>
                </a:prstGeom>
                <a:noFill/>
                <a:ln cap="flat" cmpd="sng" w="2857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434" name="Google Shape;434;p39"/>
                <p:cNvCxnSpPr/>
                <p:nvPr/>
              </p:nvCxnSpPr>
              <p:spPr>
                <a:xfrm>
                  <a:off x="4688813" y="3719081"/>
                  <a:ext cx="0" cy="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stealth"/>
                </a:ln>
              </p:spPr>
            </p:cxnSp>
          </p:grpSp>
          <p:grpSp>
            <p:nvGrpSpPr>
              <p:cNvPr id="435" name="Google Shape;435;p39"/>
              <p:cNvGrpSpPr/>
              <p:nvPr/>
            </p:nvGrpSpPr>
            <p:grpSpPr>
              <a:xfrm rot="-1445694">
                <a:off x="3523428" y="3754589"/>
                <a:ext cx="164928" cy="231002"/>
                <a:chOff x="4686788" y="3348790"/>
                <a:chExt cx="214500" cy="231000"/>
              </a:xfrm>
            </p:grpSpPr>
            <p:sp>
              <p:nvSpPr>
                <p:cNvPr id="436" name="Google Shape;436;p39"/>
                <p:cNvSpPr/>
                <p:nvPr/>
              </p:nvSpPr>
              <p:spPr>
                <a:xfrm>
                  <a:off x="4686788" y="3348790"/>
                  <a:ext cx="214500" cy="230100"/>
                </a:xfrm>
                <a:prstGeom prst="ellipse">
                  <a:avLst/>
                </a:prstGeom>
                <a:noFill/>
                <a:ln cap="flat" cmpd="sng" w="2857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437" name="Google Shape;437;p39"/>
                <p:cNvCxnSpPr>
                  <a:endCxn id="436" idx="4"/>
                </p:cNvCxnSpPr>
                <p:nvPr/>
              </p:nvCxnSpPr>
              <p:spPr>
                <a:xfrm flipH="1" rot="1233363">
                  <a:off x="4799806" y="3557662"/>
                  <a:ext cx="2563" cy="23257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stealth"/>
                </a:ln>
              </p:spPr>
            </p:cxnSp>
          </p:grpSp>
          <p:grpSp>
            <p:nvGrpSpPr>
              <p:cNvPr id="438" name="Google Shape;438;p39"/>
              <p:cNvGrpSpPr/>
              <p:nvPr/>
            </p:nvGrpSpPr>
            <p:grpSpPr>
              <a:xfrm>
                <a:off x="7580158" y="3613376"/>
                <a:ext cx="348600" cy="387600"/>
                <a:chOff x="7786033" y="3641451"/>
                <a:chExt cx="348600" cy="387600"/>
              </a:xfrm>
            </p:grpSpPr>
            <p:sp>
              <p:nvSpPr>
                <p:cNvPr id="439" name="Google Shape;439;p39"/>
                <p:cNvSpPr/>
                <p:nvPr/>
              </p:nvSpPr>
              <p:spPr>
                <a:xfrm rot="2317212">
                  <a:off x="7892561" y="3641143"/>
                  <a:ext cx="135543" cy="388217"/>
                </a:xfrm>
                <a:prstGeom prst="ellipse">
                  <a:avLst/>
                </a:prstGeom>
                <a:noFill/>
                <a:ln cap="flat" cmpd="sng" w="19050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0" name="Google Shape;440;p39"/>
                <p:cNvSpPr/>
                <p:nvPr/>
              </p:nvSpPr>
              <p:spPr>
                <a:xfrm>
                  <a:off x="8011375" y="3793488"/>
                  <a:ext cx="59850" cy="27375"/>
                </a:xfrm>
                <a:custGeom>
                  <a:rect b="b" l="l" r="r" t="t"/>
                  <a:pathLst>
                    <a:path extrusionOk="0" h="1095" w="2394">
                      <a:moveTo>
                        <a:pt x="2394" y="0"/>
                      </a:moveTo>
                      <a:cubicBezTo>
                        <a:pt x="1609" y="392"/>
                        <a:pt x="799" y="732"/>
                        <a:pt x="0" y="1095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441" name="Google Shape;441;p39"/>
                <p:cNvSpPr/>
                <p:nvPr/>
              </p:nvSpPr>
              <p:spPr>
                <a:xfrm>
                  <a:off x="8071225" y="3796913"/>
                  <a:ext cx="1825" cy="64975"/>
                </a:xfrm>
                <a:custGeom>
                  <a:rect b="b" l="l" r="r" t="t"/>
                  <a:pathLst>
                    <a:path extrusionOk="0" h="2599" w="73">
                      <a:moveTo>
                        <a:pt x="69" y="0"/>
                      </a:moveTo>
                      <a:cubicBezTo>
                        <a:pt x="69" y="867"/>
                        <a:pt x="73" y="1735"/>
                        <a:pt x="0" y="2599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</p:grpSp>
          <p:grpSp>
            <p:nvGrpSpPr>
              <p:cNvPr id="442" name="Google Shape;442;p39"/>
              <p:cNvGrpSpPr/>
              <p:nvPr/>
            </p:nvGrpSpPr>
            <p:grpSpPr>
              <a:xfrm>
                <a:off x="6442150" y="3575875"/>
                <a:ext cx="493500" cy="158676"/>
                <a:chOff x="6641200" y="3584900"/>
                <a:chExt cx="493500" cy="158676"/>
              </a:xfrm>
            </p:grpSpPr>
            <p:sp>
              <p:nvSpPr>
                <p:cNvPr id="443" name="Google Shape;443;p39"/>
                <p:cNvSpPr/>
                <p:nvPr/>
              </p:nvSpPr>
              <p:spPr>
                <a:xfrm>
                  <a:off x="6641200" y="3584900"/>
                  <a:ext cx="493500" cy="94800"/>
                </a:xfrm>
                <a:prstGeom prst="ellipse">
                  <a:avLst/>
                </a:prstGeom>
                <a:noFill/>
                <a:ln cap="flat" cmpd="sng" w="19050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4" name="Google Shape;444;p39"/>
                <p:cNvSpPr/>
                <p:nvPr/>
              </p:nvSpPr>
              <p:spPr>
                <a:xfrm>
                  <a:off x="6975900" y="3631151"/>
                  <a:ext cx="59852" cy="33825"/>
                </a:xfrm>
                <a:custGeom>
                  <a:rect b="b" l="l" r="r" t="t"/>
                  <a:pathLst>
                    <a:path extrusionOk="0" h="479" w="1778">
                      <a:moveTo>
                        <a:pt x="0" y="0"/>
                      </a:moveTo>
                      <a:cubicBezTo>
                        <a:pt x="602" y="120"/>
                        <a:pt x="1201" y="269"/>
                        <a:pt x="1778" y="479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445" name="Google Shape;445;p39"/>
                <p:cNvSpPr/>
                <p:nvPr/>
              </p:nvSpPr>
              <p:spPr>
                <a:xfrm>
                  <a:off x="6975900" y="3664975"/>
                  <a:ext cx="83676" cy="78601"/>
                </a:xfrm>
                <a:custGeom>
                  <a:rect b="b" l="l" r="r" t="t"/>
                  <a:pathLst>
                    <a:path extrusionOk="0" h="1163" w="2258">
                      <a:moveTo>
                        <a:pt x="2258" y="0"/>
                      </a:moveTo>
                      <a:cubicBezTo>
                        <a:pt x="1501" y="379"/>
                        <a:pt x="744" y="758"/>
                        <a:pt x="0" y="1163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</p:grpSp>
          <p:sp>
            <p:nvSpPr>
              <p:cNvPr id="446" name="Google Shape;446;p39"/>
              <p:cNvSpPr/>
              <p:nvPr/>
            </p:nvSpPr>
            <p:spPr>
              <a:xfrm rot="9897206">
                <a:off x="2138169" y="3536724"/>
                <a:ext cx="390519" cy="51124"/>
              </a:xfrm>
              <a:custGeom>
                <a:rect b="b" l="l" r="r" t="t"/>
                <a:pathLst>
                  <a:path extrusionOk="0" h="2045" w="15621">
                    <a:moveTo>
                      <a:pt x="0" y="0"/>
                    </a:moveTo>
                    <a:cubicBezTo>
                      <a:pt x="5238" y="0"/>
                      <a:pt x="10538" y="2982"/>
                      <a:pt x="15621" y="1715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cxnSp>
          <p:nvCxnSpPr>
            <p:cNvPr id="447" name="Google Shape;447;p39"/>
            <p:cNvCxnSpPr/>
            <p:nvPr/>
          </p:nvCxnSpPr>
          <p:spPr>
            <a:xfrm>
              <a:off x="2134792" y="3439378"/>
              <a:ext cx="55407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448" name="Google Shape;448;p39"/>
            <p:cNvCxnSpPr/>
            <p:nvPr/>
          </p:nvCxnSpPr>
          <p:spPr>
            <a:xfrm>
              <a:off x="2134792" y="4582378"/>
              <a:ext cx="55407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449" name="Google Shape;449;p39"/>
            <p:cNvSpPr txBox="1"/>
            <p:nvPr/>
          </p:nvSpPr>
          <p:spPr>
            <a:xfrm>
              <a:off x="1236425" y="4246375"/>
              <a:ext cx="9039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06/04</a:t>
              </a:r>
              <a:r>
                <a:rPr b="1" lang="zh-TW" sz="1000">
                  <a:solidFill>
                    <a:srgbClr val="000000"/>
                  </a:solidFill>
                </a:rPr>
                <a:t>(五)</a:t>
              </a:r>
              <a:endParaRPr b="1" sz="16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00-12z</a:t>
              </a:r>
              <a:endParaRPr b="1" sz="1600"/>
            </a:p>
          </p:txBody>
        </p:sp>
        <p:sp>
          <p:nvSpPr>
            <p:cNvPr id="450" name="Google Shape;450;p39"/>
            <p:cNvSpPr txBox="1"/>
            <p:nvPr/>
          </p:nvSpPr>
          <p:spPr>
            <a:xfrm>
              <a:off x="1236425" y="3053375"/>
              <a:ext cx="9039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06/04</a:t>
              </a:r>
              <a:r>
                <a:rPr b="1" lang="zh-TW" sz="1000">
                  <a:solidFill>
                    <a:srgbClr val="000000"/>
                  </a:solidFill>
                </a:rPr>
                <a:t>(五)</a:t>
              </a:r>
              <a:endParaRPr b="1" sz="16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12-24z</a:t>
              </a:r>
              <a:endParaRPr b="1" sz="160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100" y="553575"/>
            <a:ext cx="6537449" cy="228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4800" y="2852400"/>
            <a:ext cx="6537441" cy="226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0"/>
          <p:cNvSpPr txBox="1"/>
          <p:nvPr/>
        </p:nvSpPr>
        <p:spPr>
          <a:xfrm>
            <a:off x="82800" y="57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rgbClr val="000000"/>
                </a:solidFill>
              </a:rPr>
              <a:t>模式降雨預報</a:t>
            </a:r>
            <a:r>
              <a:rPr b="1" lang="zh-TW" sz="2300"/>
              <a:t>趨勢</a:t>
            </a:r>
            <a:r>
              <a:rPr b="1" lang="zh-TW" sz="2300">
                <a:solidFill>
                  <a:srgbClr val="000000"/>
                </a:solidFill>
              </a:rPr>
              <a:t> </a:t>
            </a:r>
            <a:r>
              <a:rPr b="1" lang="zh-TW" sz="2000">
                <a:solidFill>
                  <a:srgbClr val="000000"/>
                </a:solidFill>
              </a:rPr>
              <a:t>(</a:t>
            </a:r>
            <a:r>
              <a:rPr b="1" lang="zh-TW" sz="2000"/>
              <a:t>WRFD</a:t>
            </a:r>
            <a:r>
              <a:rPr b="1" lang="zh-TW" sz="2000">
                <a:solidFill>
                  <a:srgbClr val="000000"/>
                </a:solidFill>
              </a:rPr>
              <a:t>)</a:t>
            </a:r>
            <a:r>
              <a:rPr b="1" lang="zh-TW" sz="2000"/>
              <a:t>    </a:t>
            </a:r>
            <a:endParaRPr b="1" sz="2000">
              <a:solidFill>
                <a:srgbClr val="000000"/>
              </a:solidFill>
            </a:endParaRPr>
          </a:p>
        </p:txBody>
      </p:sp>
      <p:sp>
        <p:nvSpPr>
          <p:cNvPr id="458" name="Google Shape;458;p40"/>
          <p:cNvSpPr/>
          <p:nvPr/>
        </p:nvSpPr>
        <p:spPr>
          <a:xfrm>
            <a:off x="7066350" y="3367850"/>
            <a:ext cx="336125" cy="207550"/>
          </a:xfrm>
          <a:custGeom>
            <a:rect b="b" l="l" r="r" t="t"/>
            <a:pathLst>
              <a:path extrusionOk="0" h="8302" w="13445">
                <a:moveTo>
                  <a:pt x="0" y="8302"/>
                </a:moveTo>
                <a:cubicBezTo>
                  <a:pt x="872" y="7806"/>
                  <a:pt x="2993" y="6708"/>
                  <a:pt x="5234" y="5324"/>
                </a:cubicBezTo>
                <a:cubicBezTo>
                  <a:pt x="7475" y="3940"/>
                  <a:pt x="12077" y="887"/>
                  <a:pt x="13445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459" name="Google Shape;459;p40"/>
          <p:cNvGrpSpPr/>
          <p:nvPr/>
        </p:nvGrpSpPr>
        <p:grpSpPr>
          <a:xfrm>
            <a:off x="1236425" y="3053375"/>
            <a:ext cx="903900" cy="1870100"/>
            <a:chOff x="1236425" y="3053375"/>
            <a:chExt cx="903900" cy="1870100"/>
          </a:xfrm>
        </p:grpSpPr>
        <p:sp>
          <p:nvSpPr>
            <p:cNvPr id="460" name="Google Shape;460;p40"/>
            <p:cNvSpPr txBox="1"/>
            <p:nvPr/>
          </p:nvSpPr>
          <p:spPr>
            <a:xfrm>
              <a:off x="1236425" y="4246375"/>
              <a:ext cx="9039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06/04</a:t>
              </a:r>
              <a:r>
                <a:rPr b="1" lang="zh-TW" sz="1000">
                  <a:solidFill>
                    <a:srgbClr val="000000"/>
                  </a:solidFill>
                </a:rPr>
                <a:t>(五)</a:t>
              </a:r>
              <a:endParaRPr b="1" sz="16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00-12z</a:t>
              </a:r>
              <a:endParaRPr b="1" sz="1600"/>
            </a:p>
          </p:txBody>
        </p:sp>
        <p:sp>
          <p:nvSpPr>
            <p:cNvPr id="461" name="Google Shape;461;p40"/>
            <p:cNvSpPr txBox="1"/>
            <p:nvPr/>
          </p:nvSpPr>
          <p:spPr>
            <a:xfrm>
              <a:off x="1236425" y="3053375"/>
              <a:ext cx="9039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06/04</a:t>
              </a:r>
              <a:r>
                <a:rPr b="1" lang="zh-TW" sz="1000">
                  <a:solidFill>
                    <a:srgbClr val="000000"/>
                  </a:solidFill>
                </a:rPr>
                <a:t>(五)</a:t>
              </a:r>
              <a:endParaRPr b="1" sz="16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12-24z</a:t>
              </a:r>
              <a:endParaRPr b="1" sz="1600"/>
            </a:p>
          </p:txBody>
        </p:sp>
      </p:grpSp>
      <p:grpSp>
        <p:nvGrpSpPr>
          <p:cNvPr id="462" name="Google Shape;462;p40"/>
          <p:cNvGrpSpPr/>
          <p:nvPr/>
        </p:nvGrpSpPr>
        <p:grpSpPr>
          <a:xfrm>
            <a:off x="1236425" y="832875"/>
            <a:ext cx="905875" cy="1802050"/>
            <a:chOff x="1236425" y="832875"/>
            <a:chExt cx="905875" cy="1802050"/>
          </a:xfrm>
        </p:grpSpPr>
        <p:sp>
          <p:nvSpPr>
            <p:cNvPr id="463" name="Google Shape;463;p40"/>
            <p:cNvSpPr txBox="1"/>
            <p:nvPr/>
          </p:nvSpPr>
          <p:spPr>
            <a:xfrm>
              <a:off x="1236425" y="1957825"/>
              <a:ext cx="9039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06/05</a:t>
              </a:r>
              <a:r>
                <a:rPr b="1" lang="zh-TW" sz="1000"/>
                <a:t>(六)</a:t>
              </a:r>
              <a:endParaRPr b="1" sz="1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00-12z</a:t>
              </a:r>
              <a:endParaRPr b="1" sz="1600"/>
            </a:p>
          </p:txBody>
        </p:sp>
        <p:sp>
          <p:nvSpPr>
            <p:cNvPr id="464" name="Google Shape;464;p40"/>
            <p:cNvSpPr txBox="1"/>
            <p:nvPr/>
          </p:nvSpPr>
          <p:spPr>
            <a:xfrm>
              <a:off x="1238400" y="832875"/>
              <a:ext cx="9039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06/05</a:t>
              </a:r>
              <a:r>
                <a:rPr b="1" lang="zh-TW" sz="1000"/>
                <a:t>(六)</a:t>
              </a:r>
              <a:endParaRPr b="1" sz="1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600"/>
                <a:t>12-24z</a:t>
              </a:r>
              <a:endParaRPr b="1" sz="1600"/>
            </a:p>
          </p:txBody>
        </p:sp>
      </p:grpSp>
      <p:grpSp>
        <p:nvGrpSpPr>
          <p:cNvPr id="465" name="Google Shape;465;p40"/>
          <p:cNvGrpSpPr/>
          <p:nvPr/>
        </p:nvGrpSpPr>
        <p:grpSpPr>
          <a:xfrm>
            <a:off x="2134792" y="1171425"/>
            <a:ext cx="5562758" cy="1143000"/>
            <a:chOff x="2134792" y="1171425"/>
            <a:chExt cx="5562758" cy="1143000"/>
          </a:xfrm>
        </p:grpSpPr>
        <p:cxnSp>
          <p:nvCxnSpPr>
            <p:cNvPr id="466" name="Google Shape;466;p40"/>
            <p:cNvCxnSpPr/>
            <p:nvPr/>
          </p:nvCxnSpPr>
          <p:spPr>
            <a:xfrm>
              <a:off x="2156850" y="1171425"/>
              <a:ext cx="55407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467" name="Google Shape;467;p40"/>
            <p:cNvCxnSpPr/>
            <p:nvPr/>
          </p:nvCxnSpPr>
          <p:spPr>
            <a:xfrm>
              <a:off x="2134792" y="2314425"/>
              <a:ext cx="55407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68" name="Google Shape;468;p40"/>
          <p:cNvGrpSpPr/>
          <p:nvPr/>
        </p:nvGrpSpPr>
        <p:grpSpPr>
          <a:xfrm>
            <a:off x="2134792" y="3457425"/>
            <a:ext cx="5562758" cy="1143000"/>
            <a:chOff x="2134792" y="1171425"/>
            <a:chExt cx="5562758" cy="1143000"/>
          </a:xfrm>
        </p:grpSpPr>
        <p:cxnSp>
          <p:nvCxnSpPr>
            <p:cNvPr id="469" name="Google Shape;469;p40"/>
            <p:cNvCxnSpPr/>
            <p:nvPr/>
          </p:nvCxnSpPr>
          <p:spPr>
            <a:xfrm>
              <a:off x="2156850" y="1171425"/>
              <a:ext cx="55407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470" name="Google Shape;470;p40"/>
            <p:cNvCxnSpPr/>
            <p:nvPr/>
          </p:nvCxnSpPr>
          <p:spPr>
            <a:xfrm>
              <a:off x="2134792" y="2314425"/>
              <a:ext cx="55407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1"/>
          <p:cNvSpPr txBox="1"/>
          <p:nvPr/>
        </p:nvSpPr>
        <p:spPr>
          <a:xfrm>
            <a:off x="82800" y="57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rgbClr val="000000"/>
                </a:solidFill>
              </a:rPr>
              <a:t>模式降雨預報 </a:t>
            </a:r>
            <a:r>
              <a:rPr b="1" lang="zh-TW" sz="2000">
                <a:solidFill>
                  <a:srgbClr val="000000"/>
                </a:solidFill>
              </a:rPr>
              <a:t>(Initial Time: 0</a:t>
            </a:r>
            <a:r>
              <a:rPr b="1" lang="zh-TW" sz="2000"/>
              <a:t>6</a:t>
            </a:r>
            <a:r>
              <a:rPr b="1" lang="zh-TW" sz="2000">
                <a:solidFill>
                  <a:srgbClr val="000000"/>
                </a:solidFill>
              </a:rPr>
              <a:t>/</a:t>
            </a:r>
            <a:r>
              <a:rPr b="1" lang="zh-TW" sz="2000"/>
              <a:t>03</a:t>
            </a:r>
            <a:r>
              <a:rPr b="1" lang="zh-TW" sz="2000">
                <a:solidFill>
                  <a:srgbClr val="000000"/>
                </a:solidFill>
              </a:rPr>
              <a:t> 00Z)</a:t>
            </a:r>
            <a:endParaRPr b="1" sz="2000">
              <a:solidFill>
                <a:srgbClr val="000000"/>
              </a:solidFill>
            </a:endParaRPr>
          </a:p>
        </p:txBody>
      </p:sp>
      <p:pic>
        <p:nvPicPr>
          <p:cNvPr id="476" name="Google Shape;47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025" y="630300"/>
            <a:ext cx="6875651" cy="232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3025" y="2953150"/>
            <a:ext cx="6875651" cy="21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6414" y="630300"/>
            <a:ext cx="196611" cy="4465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9" name="Google Shape;479;p41"/>
          <p:cNvCxnSpPr/>
          <p:nvPr/>
        </p:nvCxnSpPr>
        <p:spPr>
          <a:xfrm>
            <a:off x="1415567" y="1311875"/>
            <a:ext cx="67575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80" name="Google Shape;480;p41"/>
          <p:cNvCxnSpPr/>
          <p:nvPr/>
        </p:nvCxnSpPr>
        <p:spPr>
          <a:xfrm>
            <a:off x="1427578" y="2379650"/>
            <a:ext cx="67575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81" name="Google Shape;481;p41"/>
          <p:cNvCxnSpPr/>
          <p:nvPr/>
        </p:nvCxnSpPr>
        <p:spPr>
          <a:xfrm>
            <a:off x="1427578" y="3468244"/>
            <a:ext cx="67575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82" name="Google Shape;482;p41"/>
          <p:cNvCxnSpPr/>
          <p:nvPr/>
        </p:nvCxnSpPr>
        <p:spPr>
          <a:xfrm>
            <a:off x="1427578" y="4535044"/>
            <a:ext cx="67575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83" name="Google Shape;483;p41"/>
          <p:cNvSpPr/>
          <p:nvPr/>
        </p:nvSpPr>
        <p:spPr>
          <a:xfrm>
            <a:off x="1522900" y="1176900"/>
            <a:ext cx="370500" cy="152575"/>
          </a:xfrm>
          <a:custGeom>
            <a:rect b="b" l="l" r="r" t="t"/>
            <a:pathLst>
              <a:path extrusionOk="0" h="6103" w="14820">
                <a:moveTo>
                  <a:pt x="0" y="6103"/>
                </a:moveTo>
                <a:cubicBezTo>
                  <a:pt x="1235" y="5921"/>
                  <a:pt x="4940" y="6030"/>
                  <a:pt x="7410" y="5013"/>
                </a:cubicBezTo>
                <a:cubicBezTo>
                  <a:pt x="9880" y="3996"/>
                  <a:pt x="13585" y="836"/>
                  <a:pt x="14820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4" name="Google Shape;484;p41"/>
          <p:cNvSpPr/>
          <p:nvPr/>
        </p:nvSpPr>
        <p:spPr>
          <a:xfrm>
            <a:off x="2334725" y="1266800"/>
            <a:ext cx="354175" cy="103525"/>
          </a:xfrm>
          <a:custGeom>
            <a:rect b="b" l="l" r="r" t="t"/>
            <a:pathLst>
              <a:path extrusionOk="0" h="4141" w="14167">
                <a:moveTo>
                  <a:pt x="0" y="4141"/>
                </a:moveTo>
                <a:cubicBezTo>
                  <a:pt x="1144" y="3832"/>
                  <a:pt x="4505" y="2979"/>
                  <a:pt x="6866" y="2289"/>
                </a:cubicBezTo>
                <a:cubicBezTo>
                  <a:pt x="9227" y="1599"/>
                  <a:pt x="12950" y="382"/>
                  <a:pt x="14167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5" name="Google Shape;485;p41"/>
          <p:cNvSpPr/>
          <p:nvPr/>
        </p:nvSpPr>
        <p:spPr>
          <a:xfrm>
            <a:off x="3201075" y="1116975"/>
            <a:ext cx="446775" cy="296950"/>
          </a:xfrm>
          <a:custGeom>
            <a:rect b="b" l="l" r="r" t="t"/>
            <a:pathLst>
              <a:path extrusionOk="0" h="11878" w="17871">
                <a:moveTo>
                  <a:pt x="17871" y="0"/>
                </a:moveTo>
                <a:cubicBezTo>
                  <a:pt x="16999" y="182"/>
                  <a:pt x="14456" y="90"/>
                  <a:pt x="12640" y="1089"/>
                </a:cubicBezTo>
                <a:cubicBezTo>
                  <a:pt x="10824" y="2088"/>
                  <a:pt x="9081" y="4195"/>
                  <a:pt x="6974" y="5993"/>
                </a:cubicBezTo>
                <a:cubicBezTo>
                  <a:pt x="4867" y="7791"/>
                  <a:pt x="1162" y="10897"/>
                  <a:pt x="0" y="11878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6" name="Google Shape;486;p41"/>
          <p:cNvSpPr/>
          <p:nvPr/>
        </p:nvSpPr>
        <p:spPr>
          <a:xfrm>
            <a:off x="4045600" y="1277700"/>
            <a:ext cx="367775" cy="196150"/>
          </a:xfrm>
          <a:custGeom>
            <a:rect b="b" l="l" r="r" t="t"/>
            <a:pathLst>
              <a:path extrusionOk="0" h="7846" w="14711">
                <a:moveTo>
                  <a:pt x="0" y="7846"/>
                </a:moveTo>
                <a:cubicBezTo>
                  <a:pt x="963" y="7447"/>
                  <a:pt x="3324" y="6757"/>
                  <a:pt x="5776" y="5449"/>
                </a:cubicBezTo>
                <a:cubicBezTo>
                  <a:pt x="8228" y="4141"/>
                  <a:pt x="13222" y="908"/>
                  <a:pt x="14711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7" name="Google Shape;487;p41"/>
          <p:cNvSpPr/>
          <p:nvPr/>
        </p:nvSpPr>
        <p:spPr>
          <a:xfrm>
            <a:off x="4901025" y="1304608"/>
            <a:ext cx="276700" cy="327275"/>
          </a:xfrm>
          <a:custGeom>
            <a:rect b="b" l="l" r="r" t="t"/>
            <a:pathLst>
              <a:path extrusionOk="0" h="13091" w="11068">
                <a:moveTo>
                  <a:pt x="0" y="13091"/>
                </a:moveTo>
                <a:cubicBezTo>
                  <a:pt x="1399" y="12328"/>
                  <a:pt x="6575" y="10439"/>
                  <a:pt x="8391" y="8514"/>
                </a:cubicBezTo>
                <a:cubicBezTo>
                  <a:pt x="10207" y="6589"/>
                  <a:pt x="11534" y="2956"/>
                  <a:pt x="10898" y="1539"/>
                </a:cubicBezTo>
                <a:cubicBezTo>
                  <a:pt x="10262" y="122"/>
                  <a:pt x="6393" y="-40"/>
                  <a:pt x="4577" y="14"/>
                </a:cubicBezTo>
                <a:cubicBezTo>
                  <a:pt x="2761" y="69"/>
                  <a:pt x="763" y="1557"/>
                  <a:pt x="0" y="1866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8" name="Google Shape;488;p41"/>
          <p:cNvSpPr/>
          <p:nvPr/>
        </p:nvSpPr>
        <p:spPr>
          <a:xfrm>
            <a:off x="5745575" y="1279960"/>
            <a:ext cx="189775" cy="294700"/>
          </a:xfrm>
          <a:custGeom>
            <a:rect b="b" l="l" r="r" t="t"/>
            <a:pathLst>
              <a:path extrusionOk="0" h="11788" w="7591">
                <a:moveTo>
                  <a:pt x="218" y="11788"/>
                </a:moveTo>
                <a:cubicBezTo>
                  <a:pt x="1290" y="10880"/>
                  <a:pt x="5467" y="8137"/>
                  <a:pt x="6647" y="6339"/>
                </a:cubicBezTo>
                <a:cubicBezTo>
                  <a:pt x="7828" y="4541"/>
                  <a:pt x="7682" y="2035"/>
                  <a:pt x="7301" y="1000"/>
                </a:cubicBezTo>
                <a:cubicBezTo>
                  <a:pt x="6920" y="-35"/>
                  <a:pt x="5576" y="-126"/>
                  <a:pt x="4359" y="128"/>
                </a:cubicBezTo>
                <a:cubicBezTo>
                  <a:pt x="3142" y="382"/>
                  <a:pt x="727" y="2126"/>
                  <a:pt x="0" y="2525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9" name="Google Shape;489;p41"/>
          <p:cNvSpPr/>
          <p:nvPr/>
        </p:nvSpPr>
        <p:spPr>
          <a:xfrm>
            <a:off x="7470050" y="1209600"/>
            <a:ext cx="288800" cy="138925"/>
          </a:xfrm>
          <a:custGeom>
            <a:rect b="b" l="l" r="r" t="t"/>
            <a:pathLst>
              <a:path extrusionOk="0" h="5557" w="11552">
                <a:moveTo>
                  <a:pt x="0" y="5557"/>
                </a:moveTo>
                <a:cubicBezTo>
                  <a:pt x="999" y="5085"/>
                  <a:pt x="4069" y="3650"/>
                  <a:pt x="5994" y="2724"/>
                </a:cubicBezTo>
                <a:cubicBezTo>
                  <a:pt x="7919" y="1798"/>
                  <a:pt x="10626" y="454"/>
                  <a:pt x="11552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0" name="Google Shape;490;p41"/>
          <p:cNvSpPr/>
          <p:nvPr/>
        </p:nvSpPr>
        <p:spPr>
          <a:xfrm>
            <a:off x="7481604" y="2413750"/>
            <a:ext cx="233525" cy="257725"/>
          </a:xfrm>
          <a:custGeom>
            <a:rect b="b" l="l" r="r" t="t"/>
            <a:pathLst>
              <a:path extrusionOk="0" h="10309" w="9341">
                <a:moveTo>
                  <a:pt x="2263" y="4032"/>
                </a:moveTo>
                <a:cubicBezTo>
                  <a:pt x="1900" y="4940"/>
                  <a:pt x="-425" y="8536"/>
                  <a:pt x="83" y="9480"/>
                </a:cubicBezTo>
                <a:cubicBezTo>
                  <a:pt x="592" y="10424"/>
                  <a:pt x="3879" y="10606"/>
                  <a:pt x="5314" y="9698"/>
                </a:cubicBezTo>
                <a:cubicBezTo>
                  <a:pt x="6749" y="8790"/>
                  <a:pt x="8093" y="5630"/>
                  <a:pt x="8692" y="4032"/>
                </a:cubicBezTo>
                <a:cubicBezTo>
                  <a:pt x="9291" y="2434"/>
                  <a:pt x="9655" y="545"/>
                  <a:pt x="8910" y="109"/>
                </a:cubicBezTo>
                <a:cubicBezTo>
                  <a:pt x="8165" y="-327"/>
                  <a:pt x="5005" y="1198"/>
                  <a:pt x="4224" y="1416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1" name="Google Shape;491;p41"/>
          <p:cNvSpPr/>
          <p:nvPr/>
        </p:nvSpPr>
        <p:spPr>
          <a:xfrm>
            <a:off x="6644600" y="2388818"/>
            <a:ext cx="195600" cy="237400"/>
          </a:xfrm>
          <a:custGeom>
            <a:rect b="b" l="l" r="r" t="t"/>
            <a:pathLst>
              <a:path extrusionOk="0" h="9496" w="7824">
                <a:moveTo>
                  <a:pt x="0" y="8298"/>
                </a:moveTo>
                <a:cubicBezTo>
                  <a:pt x="727" y="8480"/>
                  <a:pt x="3088" y="9823"/>
                  <a:pt x="4359" y="9387"/>
                </a:cubicBezTo>
                <a:cubicBezTo>
                  <a:pt x="5630" y="8951"/>
                  <a:pt x="7210" y="7171"/>
                  <a:pt x="7628" y="5682"/>
                </a:cubicBezTo>
                <a:cubicBezTo>
                  <a:pt x="8046" y="4193"/>
                  <a:pt x="7737" y="1287"/>
                  <a:pt x="6865" y="452"/>
                </a:cubicBezTo>
                <a:cubicBezTo>
                  <a:pt x="5993" y="-383"/>
                  <a:pt x="3432" y="143"/>
                  <a:pt x="2397" y="670"/>
                </a:cubicBezTo>
                <a:cubicBezTo>
                  <a:pt x="1362" y="1197"/>
                  <a:pt x="945" y="3122"/>
                  <a:pt x="654" y="3612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2" name="Google Shape;492;p41"/>
          <p:cNvSpPr/>
          <p:nvPr/>
        </p:nvSpPr>
        <p:spPr>
          <a:xfrm>
            <a:off x="5845016" y="2484690"/>
            <a:ext cx="200700" cy="217850"/>
          </a:xfrm>
          <a:custGeom>
            <a:rect b="b" l="l" r="r" t="t"/>
            <a:pathLst>
              <a:path extrusionOk="0" h="8714" w="8028">
                <a:moveTo>
                  <a:pt x="708" y="3809"/>
                </a:moveTo>
                <a:cubicBezTo>
                  <a:pt x="654" y="4427"/>
                  <a:pt x="-581" y="6733"/>
                  <a:pt x="381" y="7514"/>
                </a:cubicBezTo>
                <a:cubicBezTo>
                  <a:pt x="1344" y="8295"/>
                  <a:pt x="5212" y="9113"/>
                  <a:pt x="6483" y="8495"/>
                </a:cubicBezTo>
                <a:cubicBezTo>
                  <a:pt x="7754" y="7878"/>
                  <a:pt x="8082" y="5208"/>
                  <a:pt x="8009" y="3809"/>
                </a:cubicBezTo>
                <a:cubicBezTo>
                  <a:pt x="7936" y="2411"/>
                  <a:pt x="6937" y="522"/>
                  <a:pt x="6047" y="104"/>
                </a:cubicBezTo>
                <a:cubicBezTo>
                  <a:pt x="5157" y="-314"/>
                  <a:pt x="3232" y="1103"/>
                  <a:pt x="2669" y="1303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3" name="Google Shape;493;p41"/>
          <p:cNvSpPr/>
          <p:nvPr/>
        </p:nvSpPr>
        <p:spPr>
          <a:xfrm>
            <a:off x="4955525" y="2403853"/>
            <a:ext cx="240350" cy="226125"/>
          </a:xfrm>
          <a:custGeom>
            <a:rect b="b" l="l" r="r" t="t"/>
            <a:pathLst>
              <a:path extrusionOk="0" h="9045" w="9614">
                <a:moveTo>
                  <a:pt x="0" y="6825"/>
                </a:moveTo>
                <a:cubicBezTo>
                  <a:pt x="708" y="7188"/>
                  <a:pt x="2870" y="9168"/>
                  <a:pt x="4250" y="9004"/>
                </a:cubicBezTo>
                <a:cubicBezTo>
                  <a:pt x="5630" y="8841"/>
                  <a:pt x="7428" y="7188"/>
                  <a:pt x="8282" y="5844"/>
                </a:cubicBezTo>
                <a:cubicBezTo>
                  <a:pt x="9136" y="4500"/>
                  <a:pt x="10062" y="1884"/>
                  <a:pt x="9372" y="940"/>
                </a:cubicBezTo>
                <a:cubicBezTo>
                  <a:pt x="8682" y="-4"/>
                  <a:pt x="5431" y="-167"/>
                  <a:pt x="4141" y="178"/>
                </a:cubicBezTo>
                <a:cubicBezTo>
                  <a:pt x="2851" y="523"/>
                  <a:pt x="2052" y="2539"/>
                  <a:pt x="1634" y="3011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4" name="Google Shape;494;p41"/>
          <p:cNvSpPr/>
          <p:nvPr/>
        </p:nvSpPr>
        <p:spPr>
          <a:xfrm>
            <a:off x="4070125" y="2585375"/>
            <a:ext cx="296950" cy="49025"/>
          </a:xfrm>
          <a:custGeom>
            <a:rect b="b" l="l" r="r" t="t"/>
            <a:pathLst>
              <a:path extrusionOk="0" h="1961" w="11878">
                <a:moveTo>
                  <a:pt x="0" y="1961"/>
                </a:moveTo>
                <a:cubicBezTo>
                  <a:pt x="708" y="1834"/>
                  <a:pt x="2270" y="1526"/>
                  <a:pt x="4250" y="1199"/>
                </a:cubicBezTo>
                <a:cubicBezTo>
                  <a:pt x="6230" y="872"/>
                  <a:pt x="10607" y="200"/>
                  <a:pt x="11878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5" name="Google Shape;495;p41"/>
          <p:cNvSpPr/>
          <p:nvPr/>
        </p:nvSpPr>
        <p:spPr>
          <a:xfrm>
            <a:off x="3301875" y="2333192"/>
            <a:ext cx="192350" cy="193825"/>
          </a:xfrm>
          <a:custGeom>
            <a:rect b="b" l="l" r="r" t="t"/>
            <a:pathLst>
              <a:path extrusionOk="0" h="7753" w="7694">
                <a:moveTo>
                  <a:pt x="0" y="4420"/>
                </a:moveTo>
                <a:cubicBezTo>
                  <a:pt x="672" y="4965"/>
                  <a:pt x="2797" y="7435"/>
                  <a:pt x="4032" y="7689"/>
                </a:cubicBezTo>
                <a:cubicBezTo>
                  <a:pt x="5267" y="7943"/>
                  <a:pt x="6902" y="7018"/>
                  <a:pt x="7410" y="5946"/>
                </a:cubicBezTo>
                <a:cubicBezTo>
                  <a:pt x="7919" y="4875"/>
                  <a:pt x="7664" y="2241"/>
                  <a:pt x="7083" y="1260"/>
                </a:cubicBezTo>
                <a:cubicBezTo>
                  <a:pt x="6502" y="279"/>
                  <a:pt x="4831" y="-139"/>
                  <a:pt x="3923" y="61"/>
                </a:cubicBezTo>
                <a:cubicBezTo>
                  <a:pt x="3015" y="261"/>
                  <a:pt x="2016" y="2059"/>
                  <a:pt x="1634" y="2459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6" name="Google Shape;496;p41"/>
          <p:cNvSpPr/>
          <p:nvPr/>
        </p:nvSpPr>
        <p:spPr>
          <a:xfrm>
            <a:off x="2449267" y="2402397"/>
            <a:ext cx="222825" cy="244300"/>
          </a:xfrm>
          <a:custGeom>
            <a:rect b="b" l="l" r="r" t="t"/>
            <a:pathLst>
              <a:path extrusionOk="0" h="9772" w="8913">
                <a:moveTo>
                  <a:pt x="3264" y="1325"/>
                </a:moveTo>
                <a:cubicBezTo>
                  <a:pt x="2792" y="1888"/>
                  <a:pt x="885" y="3451"/>
                  <a:pt x="431" y="4704"/>
                </a:cubicBezTo>
                <a:cubicBezTo>
                  <a:pt x="-23" y="5957"/>
                  <a:pt x="-277" y="8100"/>
                  <a:pt x="540" y="8844"/>
                </a:cubicBezTo>
                <a:cubicBezTo>
                  <a:pt x="1357" y="9589"/>
                  <a:pt x="3955" y="10279"/>
                  <a:pt x="5335" y="9171"/>
                </a:cubicBezTo>
                <a:cubicBezTo>
                  <a:pt x="6715" y="8063"/>
                  <a:pt x="8459" y="3686"/>
                  <a:pt x="8822" y="2197"/>
                </a:cubicBezTo>
                <a:cubicBezTo>
                  <a:pt x="9185" y="708"/>
                  <a:pt x="8041" y="599"/>
                  <a:pt x="7514" y="236"/>
                </a:cubicBezTo>
                <a:cubicBezTo>
                  <a:pt x="6987" y="-127"/>
                  <a:pt x="5971" y="54"/>
                  <a:pt x="5662" y="18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7" name="Google Shape;497;p41"/>
          <p:cNvSpPr/>
          <p:nvPr/>
        </p:nvSpPr>
        <p:spPr>
          <a:xfrm>
            <a:off x="1471125" y="3503475"/>
            <a:ext cx="356900" cy="68100"/>
          </a:xfrm>
          <a:custGeom>
            <a:rect b="b" l="l" r="r" t="t"/>
            <a:pathLst>
              <a:path extrusionOk="0" h="2724" w="14276">
                <a:moveTo>
                  <a:pt x="0" y="2724"/>
                </a:moveTo>
                <a:cubicBezTo>
                  <a:pt x="1435" y="2506"/>
                  <a:pt x="6230" y="1870"/>
                  <a:pt x="8609" y="1416"/>
                </a:cubicBezTo>
                <a:cubicBezTo>
                  <a:pt x="10988" y="962"/>
                  <a:pt x="13332" y="236"/>
                  <a:pt x="14276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8" name="Google Shape;498;p41"/>
          <p:cNvSpPr/>
          <p:nvPr/>
        </p:nvSpPr>
        <p:spPr>
          <a:xfrm>
            <a:off x="2318400" y="3506200"/>
            <a:ext cx="294225" cy="68100"/>
          </a:xfrm>
          <a:custGeom>
            <a:rect b="b" l="l" r="r" t="t"/>
            <a:pathLst>
              <a:path extrusionOk="0" h="2724" w="11769">
                <a:moveTo>
                  <a:pt x="0" y="2724"/>
                </a:moveTo>
                <a:cubicBezTo>
                  <a:pt x="890" y="2561"/>
                  <a:pt x="3378" y="2197"/>
                  <a:pt x="5339" y="1743"/>
                </a:cubicBezTo>
                <a:cubicBezTo>
                  <a:pt x="7301" y="1289"/>
                  <a:pt x="10697" y="291"/>
                  <a:pt x="11769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9" name="Google Shape;499;p41"/>
          <p:cNvSpPr/>
          <p:nvPr/>
        </p:nvSpPr>
        <p:spPr>
          <a:xfrm>
            <a:off x="3160200" y="3489850"/>
            <a:ext cx="307850" cy="76275"/>
          </a:xfrm>
          <a:custGeom>
            <a:rect b="b" l="l" r="r" t="t"/>
            <a:pathLst>
              <a:path extrusionOk="0" h="3051" w="12314">
                <a:moveTo>
                  <a:pt x="0" y="3051"/>
                </a:moveTo>
                <a:cubicBezTo>
                  <a:pt x="1344" y="2869"/>
                  <a:pt x="6012" y="2470"/>
                  <a:pt x="8064" y="1961"/>
                </a:cubicBezTo>
                <a:cubicBezTo>
                  <a:pt x="10116" y="1453"/>
                  <a:pt x="11606" y="327"/>
                  <a:pt x="12314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00" name="Google Shape;500;p41"/>
          <p:cNvSpPr/>
          <p:nvPr/>
        </p:nvSpPr>
        <p:spPr>
          <a:xfrm>
            <a:off x="4018350" y="3590650"/>
            <a:ext cx="305125" cy="149825"/>
          </a:xfrm>
          <a:custGeom>
            <a:rect b="b" l="l" r="r" t="t"/>
            <a:pathLst>
              <a:path extrusionOk="0" h="5993" w="12205">
                <a:moveTo>
                  <a:pt x="0" y="5993"/>
                </a:moveTo>
                <a:cubicBezTo>
                  <a:pt x="1181" y="5448"/>
                  <a:pt x="5050" y="3723"/>
                  <a:pt x="7084" y="2724"/>
                </a:cubicBezTo>
                <a:cubicBezTo>
                  <a:pt x="9118" y="1725"/>
                  <a:pt x="11352" y="454"/>
                  <a:pt x="12205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01" name="Google Shape;501;p41"/>
          <p:cNvSpPr/>
          <p:nvPr/>
        </p:nvSpPr>
        <p:spPr>
          <a:xfrm>
            <a:off x="4884700" y="3574300"/>
            <a:ext cx="190700" cy="106250"/>
          </a:xfrm>
          <a:custGeom>
            <a:rect b="b" l="l" r="r" t="t"/>
            <a:pathLst>
              <a:path extrusionOk="0" h="4250" w="7628">
                <a:moveTo>
                  <a:pt x="0" y="4250"/>
                </a:moveTo>
                <a:cubicBezTo>
                  <a:pt x="672" y="3923"/>
                  <a:pt x="2761" y="2996"/>
                  <a:pt x="4032" y="2288"/>
                </a:cubicBezTo>
                <a:cubicBezTo>
                  <a:pt x="5303" y="1580"/>
                  <a:pt x="7029" y="381"/>
                  <a:pt x="7628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02" name="Google Shape;502;p41"/>
          <p:cNvSpPr/>
          <p:nvPr/>
        </p:nvSpPr>
        <p:spPr>
          <a:xfrm>
            <a:off x="5740125" y="3451473"/>
            <a:ext cx="207725" cy="455200"/>
          </a:xfrm>
          <a:custGeom>
            <a:rect b="b" l="l" r="r" t="t"/>
            <a:pathLst>
              <a:path extrusionOk="0" h="18208" w="8309">
                <a:moveTo>
                  <a:pt x="872" y="18208"/>
                </a:moveTo>
                <a:cubicBezTo>
                  <a:pt x="1707" y="17336"/>
                  <a:pt x="4649" y="15393"/>
                  <a:pt x="5884" y="12977"/>
                </a:cubicBezTo>
                <a:cubicBezTo>
                  <a:pt x="7119" y="10561"/>
                  <a:pt x="8173" y="5875"/>
                  <a:pt x="8282" y="3714"/>
                </a:cubicBezTo>
                <a:cubicBezTo>
                  <a:pt x="8391" y="1553"/>
                  <a:pt x="7737" y="-27"/>
                  <a:pt x="6538" y="9"/>
                </a:cubicBezTo>
                <a:cubicBezTo>
                  <a:pt x="5339" y="45"/>
                  <a:pt x="2180" y="2770"/>
                  <a:pt x="1090" y="3932"/>
                </a:cubicBezTo>
                <a:cubicBezTo>
                  <a:pt x="0" y="5094"/>
                  <a:pt x="182" y="6475"/>
                  <a:pt x="0" y="6983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03" name="Google Shape;503;p41"/>
          <p:cNvSpPr/>
          <p:nvPr/>
        </p:nvSpPr>
        <p:spPr>
          <a:xfrm>
            <a:off x="6598275" y="3373794"/>
            <a:ext cx="122825" cy="355775"/>
          </a:xfrm>
          <a:custGeom>
            <a:rect b="b" l="l" r="r" t="t"/>
            <a:pathLst>
              <a:path extrusionOk="0" h="14231" w="4913">
                <a:moveTo>
                  <a:pt x="109" y="14231"/>
                </a:moveTo>
                <a:cubicBezTo>
                  <a:pt x="545" y="13704"/>
                  <a:pt x="1926" y="12524"/>
                  <a:pt x="2725" y="11071"/>
                </a:cubicBezTo>
                <a:cubicBezTo>
                  <a:pt x="3524" y="9618"/>
                  <a:pt x="4868" y="7329"/>
                  <a:pt x="4904" y="5513"/>
                </a:cubicBezTo>
                <a:cubicBezTo>
                  <a:pt x="4940" y="3697"/>
                  <a:pt x="3760" y="864"/>
                  <a:pt x="2943" y="174"/>
                </a:cubicBezTo>
                <a:cubicBezTo>
                  <a:pt x="2126" y="-516"/>
                  <a:pt x="491" y="1173"/>
                  <a:pt x="0" y="1373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04" name="Google Shape;504;p41"/>
          <p:cNvSpPr/>
          <p:nvPr/>
        </p:nvSpPr>
        <p:spPr>
          <a:xfrm>
            <a:off x="1506550" y="4572300"/>
            <a:ext cx="321475" cy="45075"/>
          </a:xfrm>
          <a:custGeom>
            <a:rect b="b" l="l" r="r" t="t"/>
            <a:pathLst>
              <a:path extrusionOk="0" h="1803" w="12859">
                <a:moveTo>
                  <a:pt x="0" y="1744"/>
                </a:moveTo>
                <a:cubicBezTo>
                  <a:pt x="1126" y="1726"/>
                  <a:pt x="4613" y="1926"/>
                  <a:pt x="6756" y="1635"/>
                </a:cubicBezTo>
                <a:cubicBezTo>
                  <a:pt x="8899" y="1344"/>
                  <a:pt x="11842" y="273"/>
                  <a:pt x="12859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1. </a:t>
            </a:r>
            <a:r>
              <a:rPr b="1" lang="zh-TW" sz="2800"/>
              <a:t>未來一周綜觀天氣系統概述</a:t>
            </a:r>
            <a:r>
              <a:rPr b="1" lang="zh-TW"/>
              <a:t> (6/4 - 6/10)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68" name="Google Shape;68;p15"/>
          <p:cNvSpPr txBox="1"/>
          <p:nvPr/>
        </p:nvSpPr>
        <p:spPr>
          <a:xfrm>
            <a:off x="108100" y="4423225"/>
            <a:ext cx="4504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chemeClr val="lt1"/>
                </a:solidFill>
              </a:rPr>
              <a:t>Time Period: 6/4 00Z - 6/10 00Z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chemeClr val="lt1"/>
                </a:solidFill>
              </a:rPr>
              <a:t>Model Initial Time: 6/3 00Z</a:t>
            </a:r>
            <a:endParaRPr sz="1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475" y="1191625"/>
            <a:ext cx="6767350" cy="303855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42"/>
          <p:cNvSpPr txBox="1"/>
          <p:nvPr/>
        </p:nvSpPr>
        <p:spPr>
          <a:xfrm>
            <a:off x="82800" y="57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rgbClr val="000000"/>
                </a:solidFill>
              </a:rPr>
              <a:t>模式降雨預報 </a:t>
            </a:r>
            <a:r>
              <a:rPr b="1" lang="zh-TW" sz="2000">
                <a:solidFill>
                  <a:srgbClr val="000000"/>
                </a:solidFill>
              </a:rPr>
              <a:t>(Initial Time: 0</a:t>
            </a:r>
            <a:r>
              <a:rPr b="1" lang="zh-TW" sz="2000"/>
              <a:t>6</a:t>
            </a:r>
            <a:r>
              <a:rPr b="1" lang="zh-TW" sz="2000">
                <a:solidFill>
                  <a:srgbClr val="000000"/>
                </a:solidFill>
              </a:rPr>
              <a:t>/</a:t>
            </a:r>
            <a:r>
              <a:rPr b="1" lang="zh-TW" sz="2000"/>
              <a:t>03</a:t>
            </a:r>
            <a:r>
              <a:rPr b="1" lang="zh-TW" sz="2000">
                <a:solidFill>
                  <a:srgbClr val="000000"/>
                </a:solidFill>
              </a:rPr>
              <a:t> 00Z)</a:t>
            </a:r>
            <a:endParaRPr b="1" sz="2000">
              <a:solidFill>
                <a:srgbClr val="000000"/>
              </a:solidFill>
            </a:endParaRPr>
          </a:p>
        </p:txBody>
      </p:sp>
      <p:sp>
        <p:nvSpPr>
          <p:cNvPr id="511" name="Google Shape;511;p42"/>
          <p:cNvSpPr/>
          <p:nvPr/>
        </p:nvSpPr>
        <p:spPr>
          <a:xfrm>
            <a:off x="4830200" y="3350000"/>
            <a:ext cx="414100" cy="261525"/>
          </a:xfrm>
          <a:custGeom>
            <a:rect b="b" l="l" r="r" t="t"/>
            <a:pathLst>
              <a:path extrusionOk="0" h="10461" w="16564">
                <a:moveTo>
                  <a:pt x="0" y="10461"/>
                </a:moveTo>
                <a:cubicBezTo>
                  <a:pt x="708" y="9953"/>
                  <a:pt x="1489" y="9154"/>
                  <a:pt x="4250" y="7410"/>
                </a:cubicBezTo>
                <a:cubicBezTo>
                  <a:pt x="7011" y="5667"/>
                  <a:pt x="14512" y="1235"/>
                  <a:pt x="16564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2" name="Google Shape;512;p42"/>
          <p:cNvSpPr/>
          <p:nvPr/>
        </p:nvSpPr>
        <p:spPr>
          <a:xfrm>
            <a:off x="3683275" y="3550692"/>
            <a:ext cx="231975" cy="336275"/>
          </a:xfrm>
          <a:custGeom>
            <a:rect b="b" l="l" r="r" t="t"/>
            <a:pathLst>
              <a:path extrusionOk="0" h="13451" w="9279">
                <a:moveTo>
                  <a:pt x="0" y="10061"/>
                </a:moveTo>
                <a:cubicBezTo>
                  <a:pt x="363" y="10624"/>
                  <a:pt x="744" y="13530"/>
                  <a:pt x="2179" y="13439"/>
                </a:cubicBezTo>
                <a:cubicBezTo>
                  <a:pt x="3614" y="13348"/>
                  <a:pt x="7556" y="11423"/>
                  <a:pt x="8609" y="9516"/>
                </a:cubicBezTo>
                <a:cubicBezTo>
                  <a:pt x="9663" y="7609"/>
                  <a:pt x="9299" y="3577"/>
                  <a:pt x="8500" y="1997"/>
                </a:cubicBezTo>
                <a:cubicBezTo>
                  <a:pt x="7701" y="417"/>
                  <a:pt x="5067" y="-109"/>
                  <a:pt x="3814" y="36"/>
                </a:cubicBezTo>
                <a:cubicBezTo>
                  <a:pt x="2561" y="181"/>
                  <a:pt x="1453" y="2397"/>
                  <a:pt x="981" y="2869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3" name="Google Shape;513;p42"/>
          <p:cNvSpPr/>
          <p:nvPr/>
        </p:nvSpPr>
        <p:spPr>
          <a:xfrm>
            <a:off x="2606360" y="3567950"/>
            <a:ext cx="295200" cy="306425"/>
          </a:xfrm>
          <a:custGeom>
            <a:rect b="b" l="l" r="r" t="t"/>
            <a:pathLst>
              <a:path extrusionOk="0" h="12257" w="11808">
                <a:moveTo>
                  <a:pt x="5699" y="0"/>
                </a:moveTo>
                <a:cubicBezTo>
                  <a:pt x="4864" y="581"/>
                  <a:pt x="1485" y="1616"/>
                  <a:pt x="686" y="3487"/>
                </a:cubicBezTo>
                <a:cubicBezTo>
                  <a:pt x="-113" y="5358"/>
                  <a:pt x="-404" y="9916"/>
                  <a:pt x="904" y="11224"/>
                </a:cubicBezTo>
                <a:cubicBezTo>
                  <a:pt x="2212" y="12532"/>
                  <a:pt x="6716" y="12604"/>
                  <a:pt x="8532" y="11333"/>
                </a:cubicBezTo>
                <a:cubicBezTo>
                  <a:pt x="10348" y="10062"/>
                  <a:pt x="11748" y="5449"/>
                  <a:pt x="11802" y="3596"/>
                </a:cubicBezTo>
                <a:cubicBezTo>
                  <a:pt x="11857" y="1744"/>
                  <a:pt x="9350" y="781"/>
                  <a:pt x="8859" y="218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4" name="Google Shape;514;p42"/>
          <p:cNvSpPr/>
          <p:nvPr/>
        </p:nvSpPr>
        <p:spPr>
          <a:xfrm>
            <a:off x="1428258" y="3622425"/>
            <a:ext cx="280675" cy="268800"/>
          </a:xfrm>
          <a:custGeom>
            <a:rect b="b" l="l" r="r" t="t"/>
            <a:pathLst>
              <a:path extrusionOk="0" h="10752" w="11227">
                <a:moveTo>
                  <a:pt x="4548" y="0"/>
                </a:moveTo>
                <a:cubicBezTo>
                  <a:pt x="3822" y="690"/>
                  <a:pt x="680" y="2434"/>
                  <a:pt x="190" y="4141"/>
                </a:cubicBezTo>
                <a:cubicBezTo>
                  <a:pt x="-300" y="5848"/>
                  <a:pt x="171" y="9335"/>
                  <a:pt x="1606" y="10243"/>
                </a:cubicBezTo>
                <a:cubicBezTo>
                  <a:pt x="3041" y="11151"/>
                  <a:pt x="7200" y="10716"/>
                  <a:pt x="8798" y="9590"/>
                </a:cubicBezTo>
                <a:cubicBezTo>
                  <a:pt x="10396" y="8464"/>
                  <a:pt x="11323" y="5049"/>
                  <a:pt x="11196" y="3487"/>
                </a:cubicBezTo>
                <a:cubicBezTo>
                  <a:pt x="11069" y="1925"/>
                  <a:pt x="8563" y="763"/>
                  <a:pt x="8036" y="218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515" name="Google Shape;515;p42"/>
          <p:cNvCxnSpPr/>
          <p:nvPr/>
        </p:nvCxnSpPr>
        <p:spPr>
          <a:xfrm>
            <a:off x="1428242" y="2098975"/>
            <a:ext cx="65571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16" name="Google Shape;516;p42"/>
          <p:cNvCxnSpPr/>
          <p:nvPr/>
        </p:nvCxnSpPr>
        <p:spPr>
          <a:xfrm>
            <a:off x="1428242" y="3499165"/>
            <a:ext cx="65571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1" name="Google Shape;521;p43"/>
          <p:cNvGraphicFramePr/>
          <p:nvPr/>
        </p:nvGraphicFramePr>
        <p:xfrm>
          <a:off x="702275" y="95473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{FCDA1FE6-0010-468C-83E5-20699F8E316B}</a:tableStyleId>
              </a:tblPr>
              <a:tblGrid>
                <a:gridCol w="1096525"/>
                <a:gridCol w="1107150"/>
                <a:gridCol w="1107150"/>
                <a:gridCol w="1107150"/>
                <a:gridCol w="1107150"/>
                <a:gridCol w="1107150"/>
                <a:gridCol w="1107150"/>
              </a:tblGrid>
              <a:tr h="728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1800">
                          <a:solidFill>
                            <a:schemeClr val="dk1"/>
                          </a:solidFill>
                        </a:rPr>
                        <a:t>0604 (五)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1800">
                          <a:solidFill>
                            <a:schemeClr val="dk1"/>
                          </a:solidFill>
                        </a:rPr>
                        <a:t>0605 (六)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1800">
                          <a:solidFill>
                            <a:schemeClr val="dk1"/>
                          </a:solidFill>
                        </a:rPr>
                        <a:t>0606 (日)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1800">
                          <a:solidFill>
                            <a:schemeClr val="dk1"/>
                          </a:solidFill>
                        </a:rPr>
                        <a:t>0607 (一)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1800">
                          <a:solidFill>
                            <a:schemeClr val="dk1"/>
                          </a:solidFill>
                        </a:rPr>
                        <a:t>0608 (二)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1800">
                          <a:solidFill>
                            <a:schemeClr val="dk1"/>
                          </a:solidFill>
                        </a:rPr>
                        <a:t>0609 (三)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74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>
                          <a:solidFill>
                            <a:schemeClr val="dk1"/>
                          </a:solidFill>
                        </a:rPr>
                        <a:t>EC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>
                          <a:solidFill>
                            <a:schemeClr val="dk1"/>
                          </a:solidFill>
                        </a:rPr>
                        <a:t>午後對流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>
                          <a:solidFill>
                            <a:srgbClr val="FF0000"/>
                          </a:solidFill>
                        </a:rPr>
                        <a:t>鋒面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>
                          <a:solidFill>
                            <a:srgbClr val="FF0000"/>
                          </a:solidFill>
                        </a:rPr>
                        <a:t>(全台有雨)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>
                          <a:solidFill>
                            <a:srgbClr val="0000FF"/>
                          </a:solidFill>
                        </a:rPr>
                        <a:t>鋒面</a:t>
                      </a:r>
                      <a:endParaRPr sz="1300">
                        <a:solidFill>
                          <a:srgbClr val="0000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>
                          <a:solidFill>
                            <a:srgbClr val="0000FF"/>
                          </a:solidFill>
                        </a:rPr>
                        <a:t>(北部降雨)</a:t>
                      </a:r>
                      <a:endParaRPr sz="13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>
                          <a:solidFill>
                            <a:srgbClr val="0000FF"/>
                          </a:solidFill>
                        </a:rPr>
                        <a:t>鋒面</a:t>
                      </a:r>
                      <a:endParaRPr sz="1300">
                        <a:solidFill>
                          <a:srgbClr val="0000FF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>
                          <a:solidFill>
                            <a:srgbClr val="0000FF"/>
                          </a:solidFill>
                        </a:rPr>
                        <a:t>(北抬)</a:t>
                      </a:r>
                      <a:endParaRPr sz="13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>
                          <a:solidFill>
                            <a:srgbClr val="0000FF"/>
                          </a:solidFill>
                        </a:rPr>
                        <a:t>午後對流</a:t>
                      </a:r>
                      <a:endParaRPr sz="13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>
                          <a:solidFill>
                            <a:srgbClr val="0000FF"/>
                          </a:solidFill>
                        </a:rPr>
                        <a:t>午後對流</a:t>
                      </a:r>
                      <a:endParaRPr sz="13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74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>
                          <a:solidFill>
                            <a:schemeClr val="dk1"/>
                          </a:solidFill>
                        </a:rPr>
                        <a:t>NCEP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>
                          <a:solidFill>
                            <a:schemeClr val="dk1"/>
                          </a:solidFill>
                        </a:rPr>
                        <a:t>午後對流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>
                          <a:solidFill>
                            <a:srgbClr val="FF0000"/>
                          </a:solidFill>
                        </a:rPr>
                        <a:t>鋒面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>
                          <a:solidFill>
                            <a:srgbClr val="FF0000"/>
                          </a:solidFill>
                        </a:rPr>
                        <a:t>(全台有雨)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>
                          <a:solidFill>
                            <a:srgbClr val="54B500"/>
                          </a:solidFill>
                        </a:rPr>
                        <a:t>鋒面</a:t>
                      </a:r>
                      <a:endParaRPr sz="1300">
                        <a:solidFill>
                          <a:srgbClr val="54B500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>
                          <a:solidFill>
                            <a:srgbClr val="54B500"/>
                          </a:solidFill>
                        </a:rPr>
                        <a:t>(南部降雨)</a:t>
                      </a:r>
                      <a:endParaRPr sz="1300">
                        <a:solidFill>
                          <a:srgbClr val="54B5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>
                          <a:solidFill>
                            <a:srgbClr val="54B500"/>
                          </a:solidFill>
                        </a:rPr>
                        <a:t>鋒面</a:t>
                      </a:r>
                      <a:endParaRPr sz="1300">
                        <a:solidFill>
                          <a:srgbClr val="54B500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>
                          <a:solidFill>
                            <a:srgbClr val="54B500"/>
                          </a:solidFill>
                        </a:rPr>
                        <a:t>(南部降雨)</a:t>
                      </a:r>
                      <a:endParaRPr sz="1300">
                        <a:solidFill>
                          <a:srgbClr val="54B5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>
                          <a:solidFill>
                            <a:srgbClr val="54B500"/>
                          </a:solidFill>
                        </a:rPr>
                        <a:t>西南風</a:t>
                      </a:r>
                      <a:endParaRPr sz="1300">
                        <a:solidFill>
                          <a:srgbClr val="54B5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>
                          <a:solidFill>
                            <a:srgbClr val="54B500"/>
                          </a:solidFill>
                        </a:rPr>
                        <a:t>南風</a:t>
                      </a:r>
                      <a:endParaRPr sz="1300">
                        <a:solidFill>
                          <a:srgbClr val="54B5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9050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>
                          <a:solidFill>
                            <a:schemeClr val="dk1"/>
                          </a:solidFill>
                        </a:rPr>
                        <a:t>啟動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>
                          <a:solidFill>
                            <a:schemeClr val="dk1"/>
                          </a:solidFill>
                        </a:rPr>
                        <a:t>Day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90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00">
                          <a:solidFill>
                            <a:schemeClr val="dk1"/>
                          </a:solidFill>
                        </a:rPr>
                        <a:t>Day</a:t>
                      </a:r>
                      <a:endParaRPr sz="2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22" name="Google Shape;522;p43"/>
          <p:cNvSpPr txBox="1"/>
          <p:nvPr/>
        </p:nvSpPr>
        <p:spPr>
          <a:xfrm>
            <a:off x="82800" y="57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rgbClr val="000000"/>
                </a:solidFill>
              </a:rPr>
              <a:t>模式降雨預報</a:t>
            </a:r>
            <a:r>
              <a:rPr b="1" lang="zh-TW" sz="2300"/>
              <a:t>總結</a:t>
            </a:r>
            <a:r>
              <a:rPr b="1" lang="zh-TW" sz="2300">
                <a:solidFill>
                  <a:srgbClr val="000000"/>
                </a:solidFill>
              </a:rPr>
              <a:t> </a:t>
            </a:r>
            <a:r>
              <a:rPr b="1" lang="zh-TW" sz="2000">
                <a:solidFill>
                  <a:srgbClr val="000000"/>
                </a:solidFill>
              </a:rPr>
              <a:t> (</a:t>
            </a:r>
            <a:r>
              <a:rPr b="1" lang="zh-TW" sz="2000"/>
              <a:t>6</a:t>
            </a:r>
            <a:r>
              <a:rPr b="1" lang="zh-TW" sz="2000">
                <a:solidFill>
                  <a:srgbClr val="000000"/>
                </a:solidFill>
              </a:rPr>
              <a:t>/</a:t>
            </a:r>
            <a:r>
              <a:rPr b="1" lang="zh-TW" sz="2000"/>
              <a:t>4</a:t>
            </a:r>
            <a:r>
              <a:rPr b="1" lang="zh-TW" sz="2000">
                <a:solidFill>
                  <a:srgbClr val="000000"/>
                </a:solidFill>
              </a:rPr>
              <a:t> </a:t>
            </a:r>
            <a:r>
              <a:rPr b="1" lang="zh-TW" sz="2000"/>
              <a:t>- 6/9</a:t>
            </a:r>
            <a:r>
              <a:rPr b="1" lang="zh-TW" sz="2000">
                <a:solidFill>
                  <a:srgbClr val="000000"/>
                </a:solidFill>
              </a:rPr>
              <a:t>)</a:t>
            </a:r>
            <a:endParaRPr b="1"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314625"/>
            <a:ext cx="8520600" cy="7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地面天氣圖(6/4-6/7)</a:t>
            </a:r>
            <a:endParaRPr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9336" y="861800"/>
            <a:ext cx="2585094" cy="1967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4425" y="861800"/>
            <a:ext cx="2585094" cy="1967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9325" y="2828937"/>
            <a:ext cx="2585094" cy="1967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4419" y="2828937"/>
            <a:ext cx="2585106" cy="196713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109425" y="930200"/>
            <a:ext cx="3611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600"/>
              <a:t>6/4:</a:t>
            </a:r>
            <a:r>
              <a:rPr b="1" lang="zh-TW" sz="1600"/>
              <a:t>彩雲颱風接近，鋒面同時接近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600"/>
              <a:t>6/5-6/7:彩雲颱風消散，鋒面南下滯留臺灣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600"/>
              <a:t>(6/3發布彩雲颱風海上陸上颱風警報)</a:t>
            </a:r>
            <a:endParaRPr b="1" sz="1600"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1575" y="2828925"/>
            <a:ext cx="2992195" cy="216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7697" y="2828950"/>
            <a:ext cx="2585173" cy="196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4374" y="861800"/>
            <a:ext cx="2585150" cy="196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9200" y="861800"/>
            <a:ext cx="2585173" cy="19671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314625"/>
            <a:ext cx="8520600" cy="7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地面天氣圖(6/8-6/10)</a:t>
            </a:r>
            <a:endParaRPr/>
          </a:p>
        </p:txBody>
      </p:sp>
      <p:sp>
        <p:nvSpPr>
          <p:cNvPr id="88" name="Google Shape;88;p17"/>
          <p:cNvSpPr txBox="1"/>
          <p:nvPr/>
        </p:nvSpPr>
        <p:spPr>
          <a:xfrm>
            <a:off x="311700" y="930200"/>
            <a:ext cx="3217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600"/>
              <a:t>6/8-6/10: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600"/>
              <a:t>鋒面遠離，副高再次西伸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000" y="697650"/>
            <a:ext cx="3505001" cy="223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7000" y="2932558"/>
            <a:ext cx="3505001" cy="208229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205200"/>
            <a:ext cx="85206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6/4 00Z</a:t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697650"/>
            <a:ext cx="3505001" cy="223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932558"/>
            <a:ext cx="3505001" cy="208229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54725" y="1518425"/>
            <a:ext cx="1067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200hPa</a:t>
            </a:r>
            <a:endParaRPr b="1" sz="1900"/>
          </a:p>
        </p:txBody>
      </p:sp>
      <p:sp>
        <p:nvSpPr>
          <p:cNvPr id="99" name="Google Shape;99;p18"/>
          <p:cNvSpPr txBox="1"/>
          <p:nvPr/>
        </p:nvSpPr>
        <p:spPr>
          <a:xfrm>
            <a:off x="54725" y="3735200"/>
            <a:ext cx="1067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700hPa</a:t>
            </a:r>
            <a:endParaRPr b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</p:txBody>
      </p:sp>
      <p:sp>
        <p:nvSpPr>
          <p:cNvPr id="100" name="Google Shape;100;p18"/>
          <p:cNvSpPr txBox="1"/>
          <p:nvPr/>
        </p:nvSpPr>
        <p:spPr>
          <a:xfrm>
            <a:off x="8155900" y="1684525"/>
            <a:ext cx="1067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5</a:t>
            </a:r>
            <a:r>
              <a:rPr b="1" lang="zh-TW" sz="1900"/>
              <a:t>00hPa</a:t>
            </a:r>
            <a:endParaRPr b="1" sz="1900"/>
          </a:p>
        </p:txBody>
      </p:sp>
      <p:sp>
        <p:nvSpPr>
          <p:cNvPr id="101" name="Google Shape;101;p18"/>
          <p:cNvSpPr txBox="1"/>
          <p:nvPr/>
        </p:nvSpPr>
        <p:spPr>
          <a:xfrm>
            <a:off x="7998100" y="3881450"/>
            <a:ext cx="1224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10</a:t>
            </a:r>
            <a:r>
              <a:rPr b="1" lang="zh-TW" sz="1900"/>
              <a:t>00hPa</a:t>
            </a:r>
            <a:endParaRPr b="1" sz="1900"/>
          </a:p>
        </p:txBody>
      </p:sp>
      <p:sp>
        <p:nvSpPr>
          <p:cNvPr id="102" name="Google Shape;102;p18"/>
          <p:cNvSpPr/>
          <p:nvPr/>
        </p:nvSpPr>
        <p:spPr>
          <a:xfrm>
            <a:off x="5485500" y="1586825"/>
            <a:ext cx="355650" cy="287275"/>
          </a:xfrm>
          <a:custGeom>
            <a:rect b="b" l="l" r="r" t="t"/>
            <a:pathLst>
              <a:path extrusionOk="0" h="11491" w="14226">
                <a:moveTo>
                  <a:pt x="14226" y="0"/>
                </a:moveTo>
                <a:cubicBezTo>
                  <a:pt x="10570" y="4877"/>
                  <a:pt x="5452" y="8765"/>
                  <a:pt x="0" y="11491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3" name="Google Shape;103;p18"/>
          <p:cNvSpPr/>
          <p:nvPr/>
        </p:nvSpPr>
        <p:spPr>
          <a:xfrm>
            <a:off x="2257125" y="3871300"/>
            <a:ext cx="533500" cy="232550"/>
          </a:xfrm>
          <a:custGeom>
            <a:rect b="b" l="l" r="r" t="t"/>
            <a:pathLst>
              <a:path extrusionOk="0" h="9302" w="21340">
                <a:moveTo>
                  <a:pt x="21340" y="0"/>
                </a:moveTo>
                <a:cubicBezTo>
                  <a:pt x="14884" y="4305"/>
                  <a:pt x="7760" y="9302"/>
                  <a:pt x="0" y="9302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104" name="Google Shape;104;p18"/>
          <p:cNvGrpSpPr/>
          <p:nvPr/>
        </p:nvGrpSpPr>
        <p:grpSpPr>
          <a:xfrm>
            <a:off x="5908636" y="4337182"/>
            <a:ext cx="102369" cy="201714"/>
            <a:chOff x="5888175" y="4287768"/>
            <a:chExt cx="157200" cy="297514"/>
          </a:xfrm>
        </p:grpSpPr>
        <p:sp>
          <p:nvSpPr>
            <p:cNvPr id="105" name="Google Shape;105;p18"/>
            <p:cNvSpPr/>
            <p:nvPr/>
          </p:nvSpPr>
          <p:spPr>
            <a:xfrm>
              <a:off x="5888175" y="4373225"/>
              <a:ext cx="157200" cy="131400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6" name="Google Shape;106;p18"/>
            <p:cNvCxnSpPr>
              <a:stCxn id="105" idx="1"/>
            </p:cNvCxnSpPr>
            <p:nvPr/>
          </p:nvCxnSpPr>
          <p:spPr>
            <a:xfrm flipH="1" rot="10800000">
              <a:off x="5911196" y="4287768"/>
              <a:ext cx="117300" cy="1047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7" name="Google Shape;107;p18"/>
            <p:cNvCxnSpPr>
              <a:stCxn id="105" idx="5"/>
            </p:cNvCxnSpPr>
            <p:nvPr/>
          </p:nvCxnSpPr>
          <p:spPr>
            <a:xfrm flipH="1">
              <a:off x="5925754" y="4485382"/>
              <a:ext cx="96600" cy="999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000" y="697650"/>
            <a:ext cx="3505001" cy="218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7000" y="2885704"/>
            <a:ext cx="3532975" cy="212914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>
            <p:ph type="title"/>
          </p:nvPr>
        </p:nvSpPr>
        <p:spPr>
          <a:xfrm>
            <a:off x="311700" y="205200"/>
            <a:ext cx="85206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6/5 00Z</a:t>
            </a:r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697650"/>
            <a:ext cx="3505001" cy="218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1523" y="2885704"/>
            <a:ext cx="3475478" cy="212914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54725" y="1518425"/>
            <a:ext cx="1067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200hPa</a:t>
            </a:r>
            <a:endParaRPr b="1" sz="1900"/>
          </a:p>
        </p:txBody>
      </p:sp>
      <p:sp>
        <p:nvSpPr>
          <p:cNvPr id="118" name="Google Shape;118;p19"/>
          <p:cNvSpPr txBox="1"/>
          <p:nvPr/>
        </p:nvSpPr>
        <p:spPr>
          <a:xfrm>
            <a:off x="54725" y="3735200"/>
            <a:ext cx="1067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700hPa</a:t>
            </a:r>
            <a:endParaRPr b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</p:txBody>
      </p:sp>
      <p:sp>
        <p:nvSpPr>
          <p:cNvPr id="119" name="Google Shape;119;p19"/>
          <p:cNvSpPr txBox="1"/>
          <p:nvPr/>
        </p:nvSpPr>
        <p:spPr>
          <a:xfrm>
            <a:off x="8155900" y="1684525"/>
            <a:ext cx="1067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500hPa</a:t>
            </a:r>
            <a:endParaRPr b="1" sz="1900"/>
          </a:p>
        </p:txBody>
      </p:sp>
      <p:sp>
        <p:nvSpPr>
          <p:cNvPr id="120" name="Google Shape;120;p19"/>
          <p:cNvSpPr txBox="1"/>
          <p:nvPr/>
        </p:nvSpPr>
        <p:spPr>
          <a:xfrm>
            <a:off x="7998100" y="3881450"/>
            <a:ext cx="1224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1000hPa</a:t>
            </a:r>
            <a:endParaRPr b="1" sz="1900"/>
          </a:p>
        </p:txBody>
      </p:sp>
      <p:sp>
        <p:nvSpPr>
          <p:cNvPr id="121" name="Google Shape;121;p19"/>
          <p:cNvSpPr/>
          <p:nvPr/>
        </p:nvSpPr>
        <p:spPr>
          <a:xfrm>
            <a:off x="2421275" y="3898675"/>
            <a:ext cx="547175" cy="123100"/>
          </a:xfrm>
          <a:custGeom>
            <a:rect b="b" l="l" r="r" t="t"/>
            <a:pathLst>
              <a:path extrusionOk="0" h="4924" w="21887">
                <a:moveTo>
                  <a:pt x="21887" y="0"/>
                </a:moveTo>
                <a:cubicBezTo>
                  <a:pt x="14793" y="2365"/>
                  <a:pt x="7478" y="4924"/>
                  <a:pt x="0" y="4924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" name="Google Shape;122;p19"/>
          <p:cNvSpPr/>
          <p:nvPr/>
        </p:nvSpPr>
        <p:spPr>
          <a:xfrm>
            <a:off x="5690675" y="1532100"/>
            <a:ext cx="437750" cy="437750"/>
          </a:xfrm>
          <a:custGeom>
            <a:rect b="b" l="l" r="r" t="t"/>
            <a:pathLst>
              <a:path extrusionOk="0" h="17510" w="17510">
                <a:moveTo>
                  <a:pt x="17510" y="0"/>
                </a:moveTo>
                <a:cubicBezTo>
                  <a:pt x="11673" y="5837"/>
                  <a:pt x="7831" y="14901"/>
                  <a:pt x="0" y="1751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Google Shape;123;p19"/>
          <p:cNvSpPr/>
          <p:nvPr/>
        </p:nvSpPr>
        <p:spPr>
          <a:xfrm>
            <a:off x="5802675" y="4291150"/>
            <a:ext cx="321450" cy="41025"/>
          </a:xfrm>
          <a:custGeom>
            <a:rect b="b" l="l" r="r" t="t"/>
            <a:pathLst>
              <a:path extrusionOk="0" h="1641" w="12858">
                <a:moveTo>
                  <a:pt x="12858" y="0"/>
                </a:moveTo>
                <a:cubicBezTo>
                  <a:pt x="8758" y="1365"/>
                  <a:pt x="4262" y="929"/>
                  <a:pt x="0" y="1641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000" y="697650"/>
            <a:ext cx="3505001" cy="215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7000" y="2856249"/>
            <a:ext cx="3505001" cy="21586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>
            <p:ph type="title"/>
          </p:nvPr>
        </p:nvSpPr>
        <p:spPr>
          <a:xfrm>
            <a:off x="311700" y="205200"/>
            <a:ext cx="85206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6/6 00Z</a:t>
            </a:r>
            <a:endParaRPr/>
          </a:p>
        </p:txBody>
      </p:sp>
      <p:pic>
        <p:nvPicPr>
          <p:cNvPr id="131" name="Google Shape;13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697650"/>
            <a:ext cx="3505001" cy="215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856250"/>
            <a:ext cx="3505001" cy="21585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54725" y="1518425"/>
            <a:ext cx="1067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200hPa</a:t>
            </a:r>
            <a:endParaRPr b="1" sz="1900"/>
          </a:p>
        </p:txBody>
      </p:sp>
      <p:sp>
        <p:nvSpPr>
          <p:cNvPr id="134" name="Google Shape;134;p20"/>
          <p:cNvSpPr txBox="1"/>
          <p:nvPr/>
        </p:nvSpPr>
        <p:spPr>
          <a:xfrm>
            <a:off x="54725" y="3735200"/>
            <a:ext cx="1067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700hPa</a:t>
            </a:r>
            <a:endParaRPr b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</p:txBody>
      </p:sp>
      <p:sp>
        <p:nvSpPr>
          <p:cNvPr id="135" name="Google Shape;135;p20"/>
          <p:cNvSpPr txBox="1"/>
          <p:nvPr/>
        </p:nvSpPr>
        <p:spPr>
          <a:xfrm>
            <a:off x="8155900" y="1684525"/>
            <a:ext cx="1067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500hPa</a:t>
            </a:r>
            <a:endParaRPr b="1" sz="1900"/>
          </a:p>
        </p:txBody>
      </p:sp>
      <p:sp>
        <p:nvSpPr>
          <p:cNvPr id="136" name="Google Shape;136;p20"/>
          <p:cNvSpPr txBox="1"/>
          <p:nvPr/>
        </p:nvSpPr>
        <p:spPr>
          <a:xfrm>
            <a:off x="7998100" y="3881450"/>
            <a:ext cx="1224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1000hPa</a:t>
            </a:r>
            <a:endParaRPr b="1" sz="1900"/>
          </a:p>
        </p:txBody>
      </p:sp>
      <p:sp>
        <p:nvSpPr>
          <p:cNvPr id="137" name="Google Shape;137;p20"/>
          <p:cNvSpPr/>
          <p:nvPr/>
        </p:nvSpPr>
        <p:spPr>
          <a:xfrm>
            <a:off x="5786450" y="1477400"/>
            <a:ext cx="642925" cy="465100"/>
          </a:xfrm>
          <a:custGeom>
            <a:rect b="b" l="l" r="r" t="t"/>
            <a:pathLst>
              <a:path extrusionOk="0" h="18604" w="25717">
                <a:moveTo>
                  <a:pt x="25717" y="0"/>
                </a:moveTo>
                <a:cubicBezTo>
                  <a:pt x="22130" y="3585"/>
                  <a:pt x="20633" y="9223"/>
                  <a:pt x="16415" y="12038"/>
                </a:cubicBezTo>
                <a:cubicBezTo>
                  <a:pt x="11513" y="15309"/>
                  <a:pt x="5271" y="15968"/>
                  <a:pt x="0" y="18604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8" name="Google Shape;138;p20"/>
          <p:cNvSpPr/>
          <p:nvPr/>
        </p:nvSpPr>
        <p:spPr>
          <a:xfrm>
            <a:off x="2636525" y="3884975"/>
            <a:ext cx="578185" cy="161431"/>
          </a:xfrm>
          <a:custGeom>
            <a:rect b="b" l="l" r="r" t="t"/>
            <a:pathLst>
              <a:path extrusionOk="0" h="8208" w="27360">
                <a:moveTo>
                  <a:pt x="27360" y="0"/>
                </a:moveTo>
                <a:cubicBezTo>
                  <a:pt x="19438" y="5283"/>
                  <a:pt x="9522" y="8208"/>
                  <a:pt x="0" y="8208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9" name="Google Shape;139;p20"/>
          <p:cNvSpPr/>
          <p:nvPr/>
        </p:nvSpPr>
        <p:spPr>
          <a:xfrm>
            <a:off x="5812925" y="4274050"/>
            <a:ext cx="259900" cy="106000"/>
          </a:xfrm>
          <a:custGeom>
            <a:rect b="b" l="l" r="r" t="t"/>
            <a:pathLst>
              <a:path extrusionOk="0" h="4240" w="10396">
                <a:moveTo>
                  <a:pt x="10396" y="0"/>
                </a:moveTo>
                <a:cubicBezTo>
                  <a:pt x="7750" y="2646"/>
                  <a:pt x="3742" y="4240"/>
                  <a:pt x="0" y="424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675" y="711325"/>
            <a:ext cx="3337801" cy="215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0675" y="2863087"/>
            <a:ext cx="3337801" cy="215176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>
            <p:ph type="title"/>
          </p:nvPr>
        </p:nvSpPr>
        <p:spPr>
          <a:xfrm>
            <a:off x="311700" y="205200"/>
            <a:ext cx="85206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6/7 00Z</a:t>
            </a:r>
            <a:endParaRPr/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8475" y="711325"/>
            <a:ext cx="3652450" cy="21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8475" y="2863075"/>
            <a:ext cx="3652450" cy="215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/>
        </p:nvSpPr>
        <p:spPr>
          <a:xfrm>
            <a:off x="54725" y="1518425"/>
            <a:ext cx="1067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200hPa</a:t>
            </a:r>
            <a:endParaRPr b="1" sz="1900"/>
          </a:p>
        </p:txBody>
      </p:sp>
      <p:sp>
        <p:nvSpPr>
          <p:cNvPr id="150" name="Google Shape;150;p21"/>
          <p:cNvSpPr txBox="1"/>
          <p:nvPr/>
        </p:nvSpPr>
        <p:spPr>
          <a:xfrm>
            <a:off x="54725" y="3735200"/>
            <a:ext cx="1067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700hPa</a:t>
            </a:r>
            <a:endParaRPr b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</p:txBody>
      </p:sp>
      <p:sp>
        <p:nvSpPr>
          <p:cNvPr id="151" name="Google Shape;151;p21"/>
          <p:cNvSpPr txBox="1"/>
          <p:nvPr/>
        </p:nvSpPr>
        <p:spPr>
          <a:xfrm>
            <a:off x="8155900" y="1684525"/>
            <a:ext cx="1067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500hPa</a:t>
            </a:r>
            <a:endParaRPr b="1" sz="1900"/>
          </a:p>
        </p:txBody>
      </p:sp>
      <p:sp>
        <p:nvSpPr>
          <p:cNvPr id="152" name="Google Shape;152;p21"/>
          <p:cNvSpPr txBox="1"/>
          <p:nvPr/>
        </p:nvSpPr>
        <p:spPr>
          <a:xfrm>
            <a:off x="7998100" y="3881450"/>
            <a:ext cx="1224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1000hPa</a:t>
            </a:r>
            <a:endParaRPr b="1" sz="1900"/>
          </a:p>
        </p:txBody>
      </p:sp>
      <p:sp>
        <p:nvSpPr>
          <p:cNvPr id="153" name="Google Shape;153;p21"/>
          <p:cNvSpPr/>
          <p:nvPr/>
        </p:nvSpPr>
        <p:spPr>
          <a:xfrm>
            <a:off x="2804300" y="3775550"/>
            <a:ext cx="342000" cy="109425"/>
          </a:xfrm>
          <a:custGeom>
            <a:rect b="b" l="l" r="r" t="t"/>
            <a:pathLst>
              <a:path extrusionOk="0" h="4377" w="13680">
                <a:moveTo>
                  <a:pt x="13680" y="0"/>
                </a:moveTo>
                <a:cubicBezTo>
                  <a:pt x="9696" y="2655"/>
                  <a:pt x="4282" y="2236"/>
                  <a:pt x="0" y="4377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4" name="Google Shape;154;p21"/>
          <p:cNvSpPr/>
          <p:nvPr/>
        </p:nvSpPr>
        <p:spPr>
          <a:xfrm>
            <a:off x="6333625" y="1272200"/>
            <a:ext cx="273575" cy="355675"/>
          </a:xfrm>
          <a:custGeom>
            <a:rect b="b" l="l" r="r" t="t"/>
            <a:pathLst>
              <a:path extrusionOk="0" h="14227" w="10943">
                <a:moveTo>
                  <a:pt x="10943" y="0"/>
                </a:moveTo>
                <a:cubicBezTo>
                  <a:pt x="9051" y="5676"/>
                  <a:pt x="4227" y="9993"/>
                  <a:pt x="0" y="14227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" name="Google Shape;155;p21"/>
          <p:cNvSpPr/>
          <p:nvPr/>
        </p:nvSpPr>
        <p:spPr>
          <a:xfrm>
            <a:off x="5611100" y="4312025"/>
            <a:ext cx="383025" cy="61575"/>
          </a:xfrm>
          <a:custGeom>
            <a:rect b="b" l="l" r="r" t="t"/>
            <a:pathLst>
              <a:path extrusionOk="0" h="2463" w="15321">
                <a:moveTo>
                  <a:pt x="15321" y="0"/>
                </a:moveTo>
                <a:cubicBezTo>
                  <a:pt x="10567" y="2039"/>
                  <a:pt x="5173" y="2463"/>
                  <a:pt x="0" y="2463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